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17"/>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C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CA018-89FE-4C6D-92B4-6B8BAEDE742C}" v="120" dt="2021-11-16T01:12:39.2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67"/>
      </p:cViewPr>
      <p:guideLst/>
    </p:cSldViewPr>
  </p:slideViewPr>
  <p:notesTextViewPr>
    <p:cViewPr>
      <p:scale>
        <a:sx n="1" d="1"/>
        <a:sy n="1" d="1"/>
      </p:scale>
      <p:origin x="0" y="0"/>
    </p:cViewPr>
  </p:notesTextViewPr>
  <p:notesViewPr>
    <p:cSldViewPr snapToGrid="0">
      <p:cViewPr varScale="1">
        <p:scale>
          <a:sx n="133" d="100"/>
          <a:sy n="133" d="100"/>
        </p:scale>
        <p:origin x="39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062B9-6DF4-46CA-AA9F-D4EF95028143}" type="datetimeFigureOut">
              <a:rPr lang="en-AU" smtClean="0"/>
              <a:t>17/11/2021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9C88D0-6931-4C9E-A213-CC20BAF15E34}" type="slidenum">
              <a:rPr lang="en-AU" smtClean="0"/>
              <a:t>‹#›</a:t>
            </a:fld>
            <a:endParaRPr lang="en-AU"/>
          </a:p>
        </p:txBody>
      </p:sp>
    </p:spTree>
    <p:extLst>
      <p:ext uri="{BB962C8B-B14F-4D97-AF65-F5344CB8AC3E}">
        <p14:creationId xmlns:p14="http://schemas.microsoft.com/office/powerpoint/2010/main" val="70384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BEC439-8DB1-43A9-9E6A-2CB2EC18E65B}" type="datetimeFigureOut">
              <a:rPr lang="en-AU" smtClean="0"/>
              <a:t>17/11/2021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199340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EC439-8DB1-43A9-9E6A-2CB2EC18E65B}" type="datetimeFigureOut">
              <a:rPr lang="en-AU" smtClean="0"/>
              <a:t>17/11/2021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253336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9BEC439-8DB1-43A9-9E6A-2CB2EC18E65B}" type="datetimeFigureOut">
              <a:rPr lang="en-AU" smtClean="0"/>
              <a:t>17/11/2021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1784361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9BEC439-8DB1-43A9-9E6A-2CB2EC18E65B}" type="datetimeFigureOut">
              <a:rPr lang="en-AU" smtClean="0"/>
              <a:t>17/11/2021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98D9A6-2444-4E39-BC68-EC44E6AD5599}"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61897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EC439-8DB1-43A9-9E6A-2CB2EC18E65B}" type="datetimeFigureOut">
              <a:rPr lang="en-AU" smtClean="0"/>
              <a:t>17/11/2021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4076330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BEC439-8DB1-43A9-9E6A-2CB2EC18E65B}" type="datetimeFigureOut">
              <a:rPr lang="en-AU" smtClean="0"/>
              <a:t>17/11/2021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87763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9BEC439-8DB1-43A9-9E6A-2CB2EC18E65B}" type="datetimeFigureOut">
              <a:rPr lang="en-AU" smtClean="0"/>
              <a:t>17/11/2021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3518596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EC439-8DB1-43A9-9E6A-2CB2EC18E65B}" type="datetimeFigureOut">
              <a:rPr lang="en-AU" smtClean="0"/>
              <a:t>17/11/2021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29645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BEC439-8DB1-43A9-9E6A-2CB2EC18E65B}" type="datetimeFigureOut">
              <a:rPr lang="en-AU" smtClean="0"/>
              <a:t>17/11/2021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370073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9BEC439-8DB1-43A9-9E6A-2CB2EC18E65B}" type="datetimeFigureOut">
              <a:rPr lang="en-AU" smtClean="0"/>
              <a:t>17/11/2021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3803192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BEC439-8DB1-43A9-9E6A-2CB2EC18E65B}" type="datetimeFigureOut">
              <a:rPr lang="en-AU" smtClean="0"/>
              <a:t>17/11/2021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1493372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BEC439-8DB1-43A9-9E6A-2CB2EC18E65B}" type="datetimeFigureOut">
              <a:rPr lang="en-AU" smtClean="0"/>
              <a:t>17/11/2021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105182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BEC439-8DB1-43A9-9E6A-2CB2EC18E65B}" type="datetimeFigureOut">
              <a:rPr lang="en-AU" smtClean="0"/>
              <a:t>17/11/2021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718898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9BEC439-8DB1-43A9-9E6A-2CB2EC18E65B}" type="datetimeFigureOut">
              <a:rPr lang="en-AU" smtClean="0"/>
              <a:t>17/11/2021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367071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9BEC439-8DB1-43A9-9E6A-2CB2EC18E65B}" type="datetimeFigureOut">
              <a:rPr lang="en-AU" smtClean="0"/>
              <a:t>17/11/2021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370177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9BEC439-8DB1-43A9-9E6A-2CB2EC18E65B}" type="datetimeFigureOut">
              <a:rPr lang="en-AU" smtClean="0"/>
              <a:t>17/11/2021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3428099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BEC439-8DB1-43A9-9E6A-2CB2EC18E65B}" type="datetimeFigureOut">
              <a:rPr lang="en-AU" smtClean="0"/>
              <a:t>17/11/2021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A98D9A6-2444-4E39-BC68-EC44E6AD5599}" type="slidenum">
              <a:rPr lang="en-AU" smtClean="0"/>
              <a:t>‹#›</a:t>
            </a:fld>
            <a:endParaRPr lang="en-AU"/>
          </a:p>
        </p:txBody>
      </p:sp>
    </p:spTree>
    <p:extLst>
      <p:ext uri="{BB962C8B-B14F-4D97-AF65-F5344CB8AC3E}">
        <p14:creationId xmlns:p14="http://schemas.microsoft.com/office/powerpoint/2010/main" val="387609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9BEC439-8DB1-43A9-9E6A-2CB2EC18E65B}" type="datetimeFigureOut">
              <a:rPr lang="en-AU" smtClean="0"/>
              <a:t>17/11/2021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A98D9A6-2444-4E39-BC68-EC44E6AD5599}" type="slidenum">
              <a:rPr lang="en-AU" smtClean="0"/>
              <a:t>‹#›</a:t>
            </a:fld>
            <a:endParaRPr lang="en-AU"/>
          </a:p>
        </p:txBody>
      </p:sp>
    </p:spTree>
    <p:extLst>
      <p:ext uri="{BB962C8B-B14F-4D97-AF65-F5344CB8AC3E}">
        <p14:creationId xmlns:p14="http://schemas.microsoft.com/office/powerpoint/2010/main" val="150114739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9120A1-8981-4CAA-B2C6-34835511E277}"/>
              </a:ext>
            </a:extLst>
          </p:cNvPr>
          <p:cNvSpPr>
            <a:spLocks noGrp="1"/>
          </p:cNvSpPr>
          <p:nvPr>
            <p:ph idx="1"/>
          </p:nvPr>
        </p:nvSpPr>
        <p:spPr>
          <a:xfrm>
            <a:off x="479612" y="363072"/>
            <a:ext cx="10283358" cy="5885328"/>
          </a:xfrm>
        </p:spPr>
        <p:txBody>
          <a:bodyPr/>
          <a:lstStyle/>
          <a:p>
            <a:pPr marL="285750" marR="1339850" indent="-285750">
              <a:buFont typeface="Wingdings" panose="05000000000000000000" pitchFamily="2" charset="2"/>
              <a:buChar char="Ø"/>
            </a:pPr>
            <a:r>
              <a:rPr lang="en-US" sz="1800" dirty="0">
                <a:latin typeface="Times New Roman" panose="02020603050405020304" pitchFamily="18" charset="0"/>
              </a:rPr>
              <a:t>The shear force at any particular point is calculated by adding all the force components acting perpendicular to the member's axis to one side of that point. </a:t>
            </a:r>
          </a:p>
          <a:p>
            <a:pPr marL="285750" marR="1339850" indent="-285750">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If the right side tends to move down relative to the left side, it is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considered</a:t>
            </a:r>
            <a:r>
              <a:rPr lang="en-US" sz="1800" spc="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to</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have</a:t>
            </a:r>
            <a:r>
              <a:rPr lang="en-US" sz="1800" spc="-6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positive</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shear.</a:t>
            </a:r>
            <a:r>
              <a:rPr lang="en-US" sz="1800" spc="2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Figure</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2.35</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illustrates</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sign</a:t>
            </a:r>
            <a:r>
              <a:rPr lang="en-US" sz="1800" spc="-2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convention</a:t>
            </a:r>
            <a:r>
              <a:rPr lang="en-US" sz="1800" spc="11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used</a:t>
            </a:r>
            <a:r>
              <a:rPr lang="en-US" sz="1800" spc="5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in</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constructing</a:t>
            </a:r>
            <a:r>
              <a:rPr lang="en-US" sz="1800" spc="4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shear</a:t>
            </a:r>
            <a:r>
              <a:rPr lang="en-US" sz="1800" spc="-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force</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diagrams.</a:t>
            </a:r>
          </a:p>
          <a:p>
            <a:pPr marL="285750" marR="1339850" indent="-285750">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A</a:t>
            </a:r>
            <a:r>
              <a:rPr lang="en-US" sz="1800" spc="9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shear</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force</a:t>
            </a:r>
            <a:r>
              <a:rPr lang="en-US" sz="1800" spc="8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diagram</a:t>
            </a:r>
            <a:r>
              <a:rPr lang="en-US" sz="1800" spc="2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constructed  by</a:t>
            </a:r>
            <a:r>
              <a:rPr lang="en-US" sz="1800" spc="1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plotting</a:t>
            </a:r>
            <a:r>
              <a:rPr lang="en-US" sz="1800" spc="16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shear</a:t>
            </a:r>
            <a:r>
              <a:rPr lang="en-US" sz="1800" spc="8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force</a:t>
            </a:r>
            <a:r>
              <a:rPr lang="en-US" sz="1800" spc="10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values</a:t>
            </a:r>
            <a:r>
              <a:rPr lang="en-US" sz="1800" spc="-27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for all</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points</a:t>
            </a:r>
            <a:r>
              <a:rPr lang="en-US" sz="1800" spc="2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along</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beam.</a:t>
            </a:r>
          </a:p>
          <a:p>
            <a:pPr marL="285750" marR="1339850" indent="-285750">
              <a:buFont typeface="Wingdings" panose="05000000000000000000" pitchFamily="2" charset="2"/>
              <a:buChar char="Ø"/>
            </a:pPr>
            <a:r>
              <a:rPr lang="en-US" sz="1800" dirty="0">
                <a:latin typeface="Times New Roman" panose="02020603050405020304" pitchFamily="18" charset="0"/>
              </a:rPr>
              <a:t>Examine the method used to draw a shear force diagram for a simple 10 m beam loaded with a 10 </a:t>
            </a:r>
            <a:r>
              <a:rPr lang="en-US" sz="1800" dirty="0" err="1">
                <a:latin typeface="Times New Roman" panose="02020603050405020304" pitchFamily="18" charset="0"/>
              </a:rPr>
              <a:t>kN</a:t>
            </a:r>
            <a:r>
              <a:rPr lang="en-US" sz="1800" dirty="0">
                <a:latin typeface="Times New Roman" panose="02020603050405020304" pitchFamily="18" charset="0"/>
              </a:rPr>
              <a:t> force and a 20 </a:t>
            </a:r>
            <a:r>
              <a:rPr lang="en-US" sz="1800" dirty="0" err="1">
                <a:latin typeface="Times New Roman" panose="02020603050405020304" pitchFamily="18" charset="0"/>
              </a:rPr>
              <a:t>kN</a:t>
            </a:r>
            <a:r>
              <a:rPr lang="en-US" sz="1800" dirty="0">
                <a:latin typeface="Times New Roman" panose="02020603050405020304" pitchFamily="18" charset="0"/>
              </a:rPr>
              <a:t> force, each 3m from either end of the beam. See Figure 2.36</a:t>
            </a:r>
          </a:p>
          <a:p>
            <a:pPr marL="285750" marR="1339850" indent="-285750">
              <a:buFont typeface="Wingdings" panose="05000000000000000000" pitchFamily="2" charset="2"/>
              <a:buChar char="Ø"/>
            </a:pPr>
            <a:r>
              <a:rPr lang="en-US" sz="1800" dirty="0">
                <a:effectLst/>
                <a:latin typeface="Times New Roman" panose="02020603050405020304" pitchFamily="18" charset="0"/>
                <a:ea typeface="Times New Roman" panose="02020603050405020304" pitchFamily="18" charset="0"/>
              </a:rPr>
              <a:t>First,</a:t>
            </a:r>
            <a:r>
              <a:rPr lang="en-US" sz="1800" spc="-4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you</a:t>
            </a:r>
            <a:r>
              <a:rPr lang="en-US" sz="1800" spc="-3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would</a:t>
            </a:r>
            <a:r>
              <a:rPr lang="en-US" sz="1800" spc="-1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find</a:t>
            </a:r>
            <a:r>
              <a:rPr lang="en-US" sz="1800" spc="-2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the</a:t>
            </a:r>
            <a:r>
              <a:rPr lang="en-US" sz="1800" spc="-35"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reactions.</a:t>
            </a:r>
            <a:endParaRPr lang="en-AU" sz="1800" dirty="0">
              <a:effectLst/>
              <a:latin typeface="Times New Roman" panose="02020603050405020304" pitchFamily="18" charset="0"/>
              <a:ea typeface="Times New Roman" panose="02020603050405020304" pitchFamily="18" charset="0"/>
            </a:endParaRPr>
          </a:p>
          <a:p>
            <a:pPr marL="285750" marR="1339850" indent="-285750">
              <a:buFont typeface="Wingdings" panose="05000000000000000000" pitchFamily="2" charset="2"/>
              <a:buChar char="Ø"/>
            </a:pPr>
            <a:endParaRPr lang="en-AU" sz="1800" dirty="0">
              <a:latin typeface="Times New Roman" panose="02020603050405020304" pitchFamily="18" charset="0"/>
            </a:endParaRPr>
          </a:p>
          <a:p>
            <a:pPr marL="285750" marR="1339850" indent="-285750">
              <a:buFont typeface="Wingdings" panose="05000000000000000000" pitchFamily="2" charset="2"/>
              <a:buChar char="Ø"/>
            </a:pPr>
            <a:endParaRPr lang="en-AU" sz="1800" dirty="0">
              <a:effectLst/>
              <a:latin typeface="Times New Roman" panose="02020603050405020304" pitchFamily="18" charset="0"/>
              <a:ea typeface="Times New Roman" panose="02020603050405020304" pitchFamily="18" charset="0"/>
            </a:endParaRPr>
          </a:p>
          <a:p>
            <a:pPr marL="285750" marR="1339850" indent="-285750">
              <a:buFont typeface="Wingdings" panose="05000000000000000000" pitchFamily="2" charset="2"/>
              <a:buChar char="Ø"/>
            </a:pPr>
            <a:endParaRPr lang="en-AU" sz="1800" dirty="0">
              <a:solidFill>
                <a:schemeClr val="bg2">
                  <a:lumMod val="40000"/>
                  <a:lumOff val="60000"/>
                </a:schemeClr>
              </a:solidFill>
              <a:latin typeface="Times New Roman" panose="02020603050405020304" pitchFamily="18" charset="0"/>
            </a:endParaRPr>
          </a:p>
        </p:txBody>
      </p:sp>
      <p:pic>
        <p:nvPicPr>
          <p:cNvPr id="7" name="Picture 6">
            <a:extLst>
              <a:ext uri="{FF2B5EF4-FFF2-40B4-BE49-F238E27FC236}">
                <a16:creationId xmlns:a16="http://schemas.microsoft.com/office/drawing/2014/main" id="{B388E202-27BE-4FC0-B357-89C4799C5757}"/>
              </a:ext>
            </a:extLst>
          </p:cNvPr>
          <p:cNvPicPr>
            <a:picLocks noChangeAspect="1"/>
          </p:cNvPicPr>
          <p:nvPr/>
        </p:nvPicPr>
        <p:blipFill>
          <a:blip r:embed="rId2"/>
          <a:stretch>
            <a:fillRect/>
          </a:stretch>
        </p:blipFill>
        <p:spPr>
          <a:xfrm>
            <a:off x="9448800" y="1230231"/>
            <a:ext cx="2550459" cy="818371"/>
          </a:xfrm>
          <a:prstGeom prst="rect">
            <a:avLst/>
          </a:prstGeom>
        </p:spPr>
      </p:pic>
      <p:pic>
        <p:nvPicPr>
          <p:cNvPr id="12" name="Picture 11">
            <a:extLst>
              <a:ext uri="{FF2B5EF4-FFF2-40B4-BE49-F238E27FC236}">
                <a16:creationId xmlns:a16="http://schemas.microsoft.com/office/drawing/2014/main" id="{ADA65AC1-7241-4E5B-89E0-1A390B6F7005}"/>
              </a:ext>
            </a:extLst>
          </p:cNvPr>
          <p:cNvPicPr>
            <a:picLocks noChangeAspect="1"/>
          </p:cNvPicPr>
          <p:nvPr/>
        </p:nvPicPr>
        <p:blipFill>
          <a:blip r:embed="rId3"/>
          <a:stretch>
            <a:fillRect/>
          </a:stretch>
        </p:blipFill>
        <p:spPr>
          <a:xfrm>
            <a:off x="7879783" y="3339352"/>
            <a:ext cx="3568247" cy="3155576"/>
          </a:xfrm>
          <a:prstGeom prst="rect">
            <a:avLst/>
          </a:prstGeom>
        </p:spPr>
      </p:pic>
      <p:pic>
        <p:nvPicPr>
          <p:cNvPr id="17" name="Picture 16">
            <a:extLst>
              <a:ext uri="{FF2B5EF4-FFF2-40B4-BE49-F238E27FC236}">
                <a16:creationId xmlns:a16="http://schemas.microsoft.com/office/drawing/2014/main" id="{51923541-E7D5-413F-86D2-063E28FE5FD3}"/>
              </a:ext>
            </a:extLst>
          </p:cNvPr>
          <p:cNvPicPr>
            <a:picLocks noChangeAspect="1"/>
          </p:cNvPicPr>
          <p:nvPr/>
        </p:nvPicPr>
        <p:blipFill>
          <a:blip r:embed="rId4"/>
          <a:stretch>
            <a:fillRect/>
          </a:stretch>
        </p:blipFill>
        <p:spPr>
          <a:xfrm>
            <a:off x="1116665" y="3656759"/>
            <a:ext cx="6137211" cy="2026865"/>
          </a:xfrm>
          <a:prstGeom prst="rect">
            <a:avLst/>
          </a:prstGeom>
        </p:spPr>
      </p:pic>
    </p:spTree>
    <p:extLst>
      <p:ext uri="{BB962C8B-B14F-4D97-AF65-F5344CB8AC3E}">
        <p14:creationId xmlns:p14="http://schemas.microsoft.com/office/powerpoint/2010/main" val="1192366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C3F70-56A4-426B-ACB0-91AD5190226F}"/>
              </a:ext>
            </a:extLst>
          </p:cNvPr>
          <p:cNvSpPr>
            <a:spLocks noGrp="1"/>
          </p:cNvSpPr>
          <p:nvPr>
            <p:ph idx="1"/>
          </p:nvPr>
        </p:nvSpPr>
        <p:spPr>
          <a:xfrm>
            <a:off x="405518" y="473104"/>
            <a:ext cx="9644336" cy="5775296"/>
          </a:xfrm>
        </p:spPr>
        <p:txBody>
          <a:bodyPr/>
          <a:lstStyle/>
          <a:p>
            <a:pPr marL="285750" marR="1339850" indent="-285750">
              <a:lnSpc>
                <a:spcPct val="106000"/>
              </a:lnSpc>
              <a:buFont typeface="Wingdings" panose="05000000000000000000" pitchFamily="2" charset="2"/>
              <a:buChar char="Ø"/>
            </a:pPr>
            <a:r>
              <a:rPr lang="en-AU" sz="1800" dirty="0">
                <a:latin typeface="Times New Roman" panose="02020603050405020304" pitchFamily="18" charset="0"/>
              </a:rPr>
              <a:t>2014 </a:t>
            </a:r>
          </a:p>
        </p:txBody>
      </p:sp>
      <p:pic>
        <p:nvPicPr>
          <p:cNvPr id="4" name="Picture 3">
            <a:extLst>
              <a:ext uri="{FF2B5EF4-FFF2-40B4-BE49-F238E27FC236}">
                <a16:creationId xmlns:a16="http://schemas.microsoft.com/office/drawing/2014/main" id="{7390F072-79EC-48FF-BC03-BC21FDB97284}"/>
              </a:ext>
            </a:extLst>
          </p:cNvPr>
          <p:cNvPicPr>
            <a:picLocks noChangeAspect="1"/>
          </p:cNvPicPr>
          <p:nvPr/>
        </p:nvPicPr>
        <p:blipFill>
          <a:blip r:embed="rId2"/>
          <a:stretch>
            <a:fillRect/>
          </a:stretch>
        </p:blipFill>
        <p:spPr>
          <a:xfrm>
            <a:off x="1897995" y="389408"/>
            <a:ext cx="5007713" cy="4914111"/>
          </a:xfrm>
          <a:prstGeom prst="rect">
            <a:avLst/>
          </a:prstGeom>
        </p:spPr>
      </p:pic>
    </p:spTree>
    <p:extLst>
      <p:ext uri="{BB962C8B-B14F-4D97-AF65-F5344CB8AC3E}">
        <p14:creationId xmlns:p14="http://schemas.microsoft.com/office/powerpoint/2010/main" val="128693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A5BA59-71FF-42E9-8503-1972B64308C5}"/>
              </a:ext>
            </a:extLst>
          </p:cNvPr>
          <p:cNvSpPr>
            <a:spLocks noGrp="1"/>
          </p:cNvSpPr>
          <p:nvPr>
            <p:ph idx="1"/>
          </p:nvPr>
        </p:nvSpPr>
        <p:spPr>
          <a:xfrm>
            <a:off x="676836" y="443754"/>
            <a:ext cx="9373018" cy="5804646"/>
          </a:xfrm>
        </p:spPr>
        <p:txBody>
          <a:bodyPr>
            <a:normAutofit/>
          </a:bodyPr>
          <a:lstStyle/>
          <a:p>
            <a:pPr>
              <a:buFont typeface="Wingdings" panose="05000000000000000000" pitchFamily="2" charset="2"/>
              <a:buChar char="Ø"/>
            </a:pPr>
            <a:r>
              <a:rPr lang="en-AU" sz="1800" dirty="0">
                <a:latin typeface="Times New Roman" panose="02020603050405020304" pitchFamily="18" charset="0"/>
              </a:rPr>
              <a:t>2018</a:t>
            </a:r>
          </a:p>
          <a:p>
            <a:pPr marL="0" indent="0">
              <a:buNone/>
            </a:pPr>
            <a:endParaRPr lang="en-AU" sz="1800" dirty="0">
              <a:latin typeface="Times New Roman" panose="02020603050405020304" pitchFamily="18" charset="0"/>
            </a:endParaRPr>
          </a:p>
        </p:txBody>
      </p:sp>
      <p:pic>
        <p:nvPicPr>
          <p:cNvPr id="6" name="Picture 5">
            <a:extLst>
              <a:ext uri="{FF2B5EF4-FFF2-40B4-BE49-F238E27FC236}">
                <a16:creationId xmlns:a16="http://schemas.microsoft.com/office/drawing/2014/main" id="{4ECD9BCB-26E1-4E83-9F4B-5E98A596165D}"/>
              </a:ext>
            </a:extLst>
          </p:cNvPr>
          <p:cNvPicPr>
            <a:picLocks noChangeAspect="1"/>
          </p:cNvPicPr>
          <p:nvPr/>
        </p:nvPicPr>
        <p:blipFill>
          <a:blip r:embed="rId2"/>
          <a:stretch>
            <a:fillRect/>
          </a:stretch>
        </p:blipFill>
        <p:spPr>
          <a:xfrm>
            <a:off x="2448285" y="291302"/>
            <a:ext cx="3726995" cy="5839153"/>
          </a:xfrm>
          <a:prstGeom prst="rect">
            <a:avLst/>
          </a:prstGeom>
        </p:spPr>
      </p:pic>
    </p:spTree>
    <p:extLst>
      <p:ext uri="{BB962C8B-B14F-4D97-AF65-F5344CB8AC3E}">
        <p14:creationId xmlns:p14="http://schemas.microsoft.com/office/powerpoint/2010/main" val="296003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558613-0904-4330-BEFB-9AEC83389749}"/>
              </a:ext>
            </a:extLst>
          </p:cNvPr>
          <p:cNvSpPr>
            <a:spLocks noGrp="1"/>
          </p:cNvSpPr>
          <p:nvPr>
            <p:ph idx="1"/>
          </p:nvPr>
        </p:nvSpPr>
        <p:spPr>
          <a:xfrm>
            <a:off x="715618" y="282272"/>
            <a:ext cx="9334236" cy="5966128"/>
          </a:xfrm>
        </p:spPr>
        <p:txBody>
          <a:bodyPr/>
          <a:lstStyle/>
          <a:p>
            <a:pPr>
              <a:buFont typeface="Wingdings" panose="05000000000000000000" pitchFamily="2" charset="2"/>
              <a:buChar char="Ø"/>
            </a:pPr>
            <a:r>
              <a:rPr lang="en-AU" sz="1800" dirty="0">
                <a:latin typeface="Times New Roman" panose="02020603050405020304" pitchFamily="18" charset="0"/>
              </a:rPr>
              <a:t>2019</a:t>
            </a:r>
          </a:p>
        </p:txBody>
      </p:sp>
      <p:pic>
        <p:nvPicPr>
          <p:cNvPr id="4" name="Picture 3">
            <a:extLst>
              <a:ext uri="{FF2B5EF4-FFF2-40B4-BE49-F238E27FC236}">
                <a16:creationId xmlns:a16="http://schemas.microsoft.com/office/drawing/2014/main" id="{055646E0-493A-4E2A-A51D-A37EC14823A0}"/>
              </a:ext>
            </a:extLst>
          </p:cNvPr>
          <p:cNvPicPr>
            <a:picLocks noChangeAspect="1"/>
          </p:cNvPicPr>
          <p:nvPr/>
        </p:nvPicPr>
        <p:blipFill>
          <a:blip r:embed="rId2"/>
          <a:stretch>
            <a:fillRect/>
          </a:stretch>
        </p:blipFill>
        <p:spPr>
          <a:xfrm>
            <a:off x="2429553" y="339256"/>
            <a:ext cx="2891986" cy="5852160"/>
          </a:xfrm>
          <a:prstGeom prst="rect">
            <a:avLst/>
          </a:prstGeom>
        </p:spPr>
      </p:pic>
    </p:spTree>
    <p:extLst>
      <p:ext uri="{BB962C8B-B14F-4D97-AF65-F5344CB8AC3E}">
        <p14:creationId xmlns:p14="http://schemas.microsoft.com/office/powerpoint/2010/main" val="171655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14AD56-6ACB-48DA-B103-F9C150B56B3E}"/>
              </a:ext>
            </a:extLst>
          </p:cNvPr>
          <p:cNvSpPr>
            <a:spLocks noGrp="1"/>
          </p:cNvSpPr>
          <p:nvPr>
            <p:ph idx="1"/>
          </p:nvPr>
        </p:nvSpPr>
        <p:spPr>
          <a:xfrm>
            <a:off x="462336" y="340659"/>
            <a:ext cx="8695112" cy="6257365"/>
          </a:xfrm>
        </p:spPr>
        <p:txBody>
          <a:bodyPr/>
          <a:lstStyle/>
          <a:p>
            <a:pPr marL="285750" marR="1339850" indent="-285750">
              <a:buFont typeface="Wingdings" panose="05000000000000000000" pitchFamily="2" charset="2"/>
              <a:buChar char="Ø"/>
            </a:pPr>
            <a:r>
              <a:rPr lang="en-US" sz="1800" dirty="0">
                <a:latin typeface="Times New Roman" panose="02020603050405020304" pitchFamily="18" charset="0"/>
              </a:rPr>
              <a:t>To find the shear force just to the right of A, consider just the very left part of the beam as shown in figure 2.36, and calculate the sum of the vertical forces. </a:t>
            </a:r>
          </a:p>
          <a:p>
            <a:pPr marL="285750" marR="1339850" indent="-285750">
              <a:buFont typeface="Wingdings" panose="05000000000000000000" pitchFamily="2" charset="2"/>
              <a:buChar char="Ø"/>
            </a:pPr>
            <a:endParaRPr lang="en-US" sz="1800" dirty="0">
              <a:latin typeface="Times New Roman" panose="02020603050405020304" pitchFamily="18" charset="0"/>
            </a:endParaRPr>
          </a:p>
          <a:p>
            <a:pPr marL="285750" marR="1339850" indent="-285750">
              <a:buFont typeface="Wingdings" panose="05000000000000000000" pitchFamily="2" charset="2"/>
              <a:buChar char="Ø"/>
            </a:pPr>
            <a:endParaRPr lang="en-US" sz="1800" dirty="0">
              <a:latin typeface="Times New Roman" panose="02020603050405020304" pitchFamily="18" charset="0"/>
            </a:endParaRPr>
          </a:p>
          <a:p>
            <a:pPr marL="285750" marR="1339850" indent="-285750">
              <a:buFont typeface="Wingdings" panose="05000000000000000000" pitchFamily="2" charset="2"/>
              <a:buChar char="Ø"/>
            </a:pPr>
            <a:r>
              <a:rPr lang="en-US" sz="1800" dirty="0">
                <a:latin typeface="Times New Roman" panose="02020603050405020304" pitchFamily="18" charset="0"/>
              </a:rPr>
              <a:t>Now consider a 3m length of the beam from the left support to just beyond the 10 </a:t>
            </a:r>
            <a:r>
              <a:rPr lang="en-US" sz="1800" dirty="0" err="1">
                <a:latin typeface="Times New Roman" panose="02020603050405020304" pitchFamily="18" charset="0"/>
              </a:rPr>
              <a:t>kN</a:t>
            </a:r>
            <a:r>
              <a:rPr lang="en-US" sz="1800" dirty="0">
                <a:latin typeface="Times New Roman" panose="02020603050405020304" pitchFamily="18" charset="0"/>
              </a:rPr>
              <a:t> force, as shown in figure 2.38.</a:t>
            </a:r>
          </a:p>
          <a:p>
            <a:pPr marL="285750" marR="1339850" indent="-285750">
              <a:buFont typeface="Wingdings" panose="05000000000000000000" pitchFamily="2" charset="2"/>
              <a:buChar char="Ø"/>
            </a:pPr>
            <a:endParaRPr lang="en-US" sz="1800" dirty="0">
              <a:latin typeface="Times New Roman" panose="02020603050405020304" pitchFamily="18" charset="0"/>
            </a:endParaRPr>
          </a:p>
          <a:p>
            <a:pPr marL="285750" marR="1339850" indent="-285750">
              <a:buFont typeface="Wingdings" panose="05000000000000000000" pitchFamily="2" charset="2"/>
              <a:buChar char="Ø"/>
            </a:pPr>
            <a:endParaRPr lang="en-US" sz="1800" dirty="0">
              <a:latin typeface="Times New Roman" panose="02020603050405020304" pitchFamily="18" charset="0"/>
            </a:endParaRPr>
          </a:p>
          <a:p>
            <a:pPr marL="285750" marR="1339850" indent="-285750">
              <a:buFont typeface="Wingdings" panose="05000000000000000000" pitchFamily="2" charset="2"/>
              <a:buChar char="Ø"/>
            </a:pPr>
            <a:endParaRPr lang="en-US" sz="1800" dirty="0">
              <a:latin typeface="Times New Roman" panose="02020603050405020304" pitchFamily="18" charset="0"/>
            </a:endParaRPr>
          </a:p>
          <a:p>
            <a:pPr marL="285750" marR="1339850" indent="-285750">
              <a:buFont typeface="Wingdings" panose="05000000000000000000" pitchFamily="2" charset="2"/>
              <a:buChar char="Ø"/>
            </a:pPr>
            <a:r>
              <a:rPr lang="en-US" sz="1800" dirty="0">
                <a:latin typeface="Times New Roman" panose="02020603050405020304" pitchFamily="18" charset="0"/>
              </a:rPr>
              <a:t>Moving across to the 20kN load, we have</a:t>
            </a:r>
          </a:p>
          <a:p>
            <a:pPr marL="285750" marR="1339850" indent="-285750">
              <a:buFont typeface="Wingdings" panose="05000000000000000000" pitchFamily="2" charset="2"/>
              <a:buChar char="Ø"/>
            </a:pPr>
            <a:endParaRPr lang="en-US" sz="1800" dirty="0">
              <a:latin typeface="Times New Roman" panose="02020603050405020304" pitchFamily="18" charset="0"/>
            </a:endParaRPr>
          </a:p>
          <a:p>
            <a:pPr marL="285750" marR="1339850" indent="-285750">
              <a:buFont typeface="Wingdings" panose="05000000000000000000" pitchFamily="2" charset="2"/>
              <a:buChar char="Ø"/>
            </a:pPr>
            <a:endParaRPr lang="en-US" sz="1800" dirty="0">
              <a:latin typeface="Times New Roman" panose="02020603050405020304" pitchFamily="18" charset="0"/>
            </a:endParaRPr>
          </a:p>
          <a:p>
            <a:pPr marL="285750" marR="1339850" indent="-285750">
              <a:buFont typeface="Wingdings" panose="05000000000000000000" pitchFamily="2" charset="2"/>
              <a:buChar char="Ø"/>
            </a:pPr>
            <a:endParaRPr lang="en-US" sz="1800" dirty="0">
              <a:latin typeface="Times New Roman" panose="02020603050405020304" pitchFamily="18" charset="0"/>
            </a:endParaRPr>
          </a:p>
          <a:p>
            <a:pPr marL="0" marR="1339850" indent="0">
              <a:buNone/>
            </a:pPr>
            <a:endParaRPr lang="en-US" sz="1800" dirty="0">
              <a:latin typeface="Times New Roman" panose="02020603050405020304" pitchFamily="18" charset="0"/>
            </a:endParaRPr>
          </a:p>
          <a:p>
            <a:pPr marL="285750" marR="1339850" indent="-285750">
              <a:buFont typeface="Wingdings" panose="05000000000000000000" pitchFamily="2" charset="2"/>
              <a:buChar char="Ø"/>
            </a:pPr>
            <a:endParaRPr lang="en-US" sz="1800" dirty="0">
              <a:latin typeface="Times New Roman" panose="02020603050405020304" pitchFamily="18" charset="0"/>
            </a:endParaRPr>
          </a:p>
          <a:p>
            <a:pPr marL="285750" marR="1339850" indent="-285750">
              <a:buFont typeface="Wingdings" panose="05000000000000000000" pitchFamily="2" charset="2"/>
              <a:buChar char="Ø"/>
            </a:pPr>
            <a:endParaRPr lang="en-AU" sz="1800" dirty="0">
              <a:latin typeface="Times New Roman" panose="02020603050405020304" pitchFamily="18" charset="0"/>
            </a:endParaRPr>
          </a:p>
          <a:p>
            <a:pPr marL="285750" marR="1339850" indent="-285750">
              <a:buFont typeface="Wingdings" panose="05000000000000000000" pitchFamily="2" charset="2"/>
              <a:buChar char="Ø"/>
            </a:pPr>
            <a:endParaRPr lang="en-AU" sz="1800" dirty="0">
              <a:latin typeface="Times New Roman" panose="02020603050405020304" pitchFamily="18" charset="0"/>
            </a:endParaRPr>
          </a:p>
          <a:p>
            <a:endParaRPr lang="en-AU" dirty="0"/>
          </a:p>
        </p:txBody>
      </p:sp>
      <p:grpSp>
        <p:nvGrpSpPr>
          <p:cNvPr id="30" name="Group 29">
            <a:extLst>
              <a:ext uri="{FF2B5EF4-FFF2-40B4-BE49-F238E27FC236}">
                <a16:creationId xmlns:a16="http://schemas.microsoft.com/office/drawing/2014/main" id="{46B30B93-BAA9-42F5-8B68-55EF66A6A970}"/>
              </a:ext>
            </a:extLst>
          </p:cNvPr>
          <p:cNvGrpSpPr/>
          <p:nvPr/>
        </p:nvGrpSpPr>
        <p:grpSpPr>
          <a:xfrm>
            <a:off x="1638581" y="451877"/>
            <a:ext cx="10152540" cy="5223493"/>
            <a:chOff x="1638581" y="451877"/>
            <a:chExt cx="10152540" cy="5223493"/>
          </a:xfrm>
        </p:grpSpPr>
        <p:pic>
          <p:nvPicPr>
            <p:cNvPr id="11" name="Picture 10">
              <a:extLst>
                <a:ext uri="{FF2B5EF4-FFF2-40B4-BE49-F238E27FC236}">
                  <a16:creationId xmlns:a16="http://schemas.microsoft.com/office/drawing/2014/main" id="{DE81EF62-8828-424D-894C-764802229552}"/>
                </a:ext>
              </a:extLst>
            </p:cNvPr>
            <p:cNvPicPr>
              <a:picLocks noChangeAspect="1"/>
            </p:cNvPicPr>
            <p:nvPr/>
          </p:nvPicPr>
          <p:blipFill>
            <a:blip r:embed="rId2"/>
            <a:stretch>
              <a:fillRect/>
            </a:stretch>
          </p:blipFill>
          <p:spPr>
            <a:xfrm>
              <a:off x="1638581" y="999845"/>
              <a:ext cx="2210184" cy="1053073"/>
            </a:xfrm>
            <a:prstGeom prst="rect">
              <a:avLst/>
            </a:prstGeom>
          </p:spPr>
        </p:pic>
        <p:pic>
          <p:nvPicPr>
            <p:cNvPr id="5" name="Picture 4">
              <a:extLst>
                <a:ext uri="{FF2B5EF4-FFF2-40B4-BE49-F238E27FC236}">
                  <a16:creationId xmlns:a16="http://schemas.microsoft.com/office/drawing/2014/main" id="{A8055E4B-F8F3-4E10-8B4D-5C0BAD3F93ED}"/>
                </a:ext>
              </a:extLst>
            </p:cNvPr>
            <p:cNvPicPr>
              <a:picLocks noChangeAspect="1"/>
            </p:cNvPicPr>
            <p:nvPr/>
          </p:nvPicPr>
          <p:blipFill>
            <a:blip r:embed="rId3"/>
            <a:stretch>
              <a:fillRect/>
            </a:stretch>
          </p:blipFill>
          <p:spPr>
            <a:xfrm>
              <a:off x="7830671" y="451877"/>
              <a:ext cx="3797982" cy="1254315"/>
            </a:xfrm>
            <a:prstGeom prst="rect">
              <a:avLst/>
            </a:prstGeom>
          </p:spPr>
        </p:pic>
        <p:pic>
          <p:nvPicPr>
            <p:cNvPr id="17" name="Picture 16">
              <a:extLst>
                <a:ext uri="{FF2B5EF4-FFF2-40B4-BE49-F238E27FC236}">
                  <a16:creationId xmlns:a16="http://schemas.microsoft.com/office/drawing/2014/main" id="{4E461851-536E-4F23-B9E0-7B19FC821BC2}"/>
                </a:ext>
              </a:extLst>
            </p:cNvPr>
            <p:cNvPicPr>
              <a:picLocks noChangeAspect="1"/>
            </p:cNvPicPr>
            <p:nvPr/>
          </p:nvPicPr>
          <p:blipFill>
            <a:blip r:embed="rId4"/>
            <a:stretch>
              <a:fillRect/>
            </a:stretch>
          </p:blipFill>
          <p:spPr>
            <a:xfrm>
              <a:off x="6633882" y="2510118"/>
              <a:ext cx="1151945" cy="808374"/>
            </a:xfrm>
            <a:prstGeom prst="rect">
              <a:avLst/>
            </a:prstGeom>
          </p:spPr>
        </p:pic>
        <p:pic>
          <p:nvPicPr>
            <p:cNvPr id="21" name="Picture 20">
              <a:extLst>
                <a:ext uri="{FF2B5EF4-FFF2-40B4-BE49-F238E27FC236}">
                  <a16:creationId xmlns:a16="http://schemas.microsoft.com/office/drawing/2014/main" id="{648F8F02-CF71-436A-A90E-FF6F30326876}"/>
                </a:ext>
              </a:extLst>
            </p:cNvPr>
            <p:cNvPicPr>
              <a:picLocks noChangeAspect="1"/>
            </p:cNvPicPr>
            <p:nvPr/>
          </p:nvPicPr>
          <p:blipFill>
            <a:blip r:embed="rId5"/>
            <a:stretch>
              <a:fillRect/>
            </a:stretch>
          </p:blipFill>
          <p:spPr>
            <a:xfrm>
              <a:off x="7895396" y="2180433"/>
              <a:ext cx="3895725" cy="1314450"/>
            </a:xfrm>
            <a:prstGeom prst="rect">
              <a:avLst/>
            </a:prstGeom>
          </p:spPr>
        </p:pic>
        <p:pic>
          <p:nvPicPr>
            <p:cNvPr id="23" name="Picture 22">
              <a:extLst>
                <a:ext uri="{FF2B5EF4-FFF2-40B4-BE49-F238E27FC236}">
                  <a16:creationId xmlns:a16="http://schemas.microsoft.com/office/drawing/2014/main" id="{81E58D70-3584-4EAA-BB1D-2F5597C8FE5D}"/>
                </a:ext>
              </a:extLst>
            </p:cNvPr>
            <p:cNvPicPr>
              <a:picLocks noChangeAspect="1"/>
            </p:cNvPicPr>
            <p:nvPr/>
          </p:nvPicPr>
          <p:blipFill>
            <a:blip r:embed="rId6"/>
            <a:stretch>
              <a:fillRect/>
            </a:stretch>
          </p:blipFill>
          <p:spPr>
            <a:xfrm>
              <a:off x="4223498" y="2773175"/>
              <a:ext cx="2076450" cy="962025"/>
            </a:xfrm>
            <a:prstGeom prst="rect">
              <a:avLst/>
            </a:prstGeom>
          </p:spPr>
        </p:pic>
        <p:pic>
          <p:nvPicPr>
            <p:cNvPr id="24" name="Picture 23">
              <a:extLst>
                <a:ext uri="{FF2B5EF4-FFF2-40B4-BE49-F238E27FC236}">
                  <a16:creationId xmlns:a16="http://schemas.microsoft.com/office/drawing/2014/main" id="{D6AA6258-D36F-4087-BD43-388D0B550C2D}"/>
                </a:ext>
              </a:extLst>
            </p:cNvPr>
            <p:cNvPicPr>
              <a:picLocks noChangeAspect="1"/>
            </p:cNvPicPr>
            <p:nvPr/>
          </p:nvPicPr>
          <p:blipFill>
            <a:blip r:embed="rId7"/>
            <a:stretch>
              <a:fillRect/>
            </a:stretch>
          </p:blipFill>
          <p:spPr>
            <a:xfrm>
              <a:off x="7895396" y="4140110"/>
              <a:ext cx="3034552" cy="1535260"/>
            </a:xfrm>
            <a:prstGeom prst="rect">
              <a:avLst/>
            </a:prstGeom>
          </p:spPr>
        </p:pic>
        <p:pic>
          <p:nvPicPr>
            <p:cNvPr id="27" name="Picture 26">
              <a:extLst>
                <a:ext uri="{FF2B5EF4-FFF2-40B4-BE49-F238E27FC236}">
                  <a16:creationId xmlns:a16="http://schemas.microsoft.com/office/drawing/2014/main" id="{EECCE67C-A7A5-497F-A42F-E9AF624668A1}"/>
                </a:ext>
              </a:extLst>
            </p:cNvPr>
            <p:cNvPicPr>
              <a:picLocks noChangeAspect="1"/>
            </p:cNvPicPr>
            <p:nvPr/>
          </p:nvPicPr>
          <p:blipFill>
            <a:blip r:embed="rId8"/>
            <a:stretch>
              <a:fillRect/>
            </a:stretch>
          </p:blipFill>
          <p:spPr>
            <a:xfrm>
              <a:off x="5834053" y="4140110"/>
              <a:ext cx="1914806" cy="977283"/>
            </a:xfrm>
            <a:prstGeom prst="rect">
              <a:avLst/>
            </a:prstGeom>
          </p:spPr>
        </p:pic>
      </p:grpSp>
    </p:spTree>
    <p:extLst>
      <p:ext uri="{BB962C8B-B14F-4D97-AF65-F5344CB8AC3E}">
        <p14:creationId xmlns:p14="http://schemas.microsoft.com/office/powerpoint/2010/main" val="48223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4751585-6570-488F-B3FF-EACAD6E40E7B}"/>
              </a:ext>
            </a:extLst>
          </p:cNvPr>
          <p:cNvSpPr>
            <a:spLocks noGrp="1"/>
          </p:cNvSpPr>
          <p:nvPr>
            <p:ph idx="1"/>
          </p:nvPr>
        </p:nvSpPr>
        <p:spPr>
          <a:xfrm>
            <a:off x="488577" y="466165"/>
            <a:ext cx="7516905" cy="5800163"/>
          </a:xfrm>
        </p:spPr>
        <p:txBody>
          <a:bodyPr/>
          <a:lstStyle/>
          <a:p>
            <a:pPr marL="285750" marR="1339850" indent="-285750">
              <a:buFont typeface="Wingdings" panose="05000000000000000000" pitchFamily="2" charset="2"/>
              <a:buChar char="Ø"/>
            </a:pPr>
            <a:r>
              <a:rPr lang="en-US" sz="1800" dirty="0">
                <a:latin typeface="Times New Roman" panose="02020603050405020304" pitchFamily="18" charset="0"/>
              </a:rPr>
              <a:t>The shear force diagram (SFD) for the beam is now drawn to scale. From the diagram a value for the shear force can be determined at any point along the beam.</a:t>
            </a:r>
          </a:p>
          <a:p>
            <a:pPr marL="285750" marR="1339850" indent="-285750">
              <a:buFont typeface="Wingdings" panose="05000000000000000000" pitchFamily="2" charset="2"/>
              <a:buChar char="Ø"/>
            </a:pPr>
            <a:endParaRPr lang="en-US" sz="1800" dirty="0">
              <a:latin typeface="Times New Roman" panose="02020603050405020304" pitchFamily="18" charset="0"/>
            </a:endParaRPr>
          </a:p>
          <a:p>
            <a:pPr marL="285750" marR="1339850" indent="-285750">
              <a:lnSpc>
                <a:spcPct val="105000"/>
              </a:lnSpc>
              <a:buFont typeface="Wingdings" panose="05000000000000000000" pitchFamily="2" charset="2"/>
              <a:buChar char="Ø"/>
            </a:pPr>
            <a:r>
              <a:rPr lang="en-US" sz="1800" dirty="0">
                <a:latin typeface="Times New Roman" panose="02020603050405020304" pitchFamily="18" charset="0"/>
              </a:rPr>
              <a:t>Note that the shear force does not change between concentrated point loads, and this is represented by a horizontal line.</a:t>
            </a:r>
            <a:endParaRPr lang="en-AU" sz="1800" dirty="0">
              <a:latin typeface="Times New Roman" panose="02020603050405020304" pitchFamily="18" charset="0"/>
            </a:endParaRPr>
          </a:p>
          <a:p>
            <a:pPr marL="285750" marR="1339850" indent="-285750">
              <a:lnSpc>
                <a:spcPct val="106000"/>
              </a:lnSpc>
              <a:buFont typeface="Wingdings" panose="05000000000000000000" pitchFamily="2" charset="2"/>
              <a:buChar char="Ø"/>
            </a:pPr>
            <a:r>
              <a:rPr lang="en-US" sz="1800" dirty="0">
                <a:latin typeface="Times New Roman" panose="02020603050405020304" pitchFamily="18" charset="0"/>
              </a:rPr>
              <a:t>An easy method to construct a shear force diagram is called 'follow the force rule'. The shear force will remain constant until it reaches a concentrated point load. It will then change by the amount of the force in the same direction as the force.</a:t>
            </a:r>
            <a:endParaRPr lang="en-AU" sz="1800" dirty="0">
              <a:latin typeface="Times New Roman" panose="02020603050405020304" pitchFamily="18" charset="0"/>
            </a:endParaRPr>
          </a:p>
          <a:p>
            <a:pPr marL="285750" marR="1339850" indent="-285750">
              <a:buFont typeface="Wingdings" panose="05000000000000000000" pitchFamily="2" charset="2"/>
              <a:buChar char="Ø"/>
            </a:pPr>
            <a:endParaRPr lang="en-AU" sz="1800" dirty="0">
              <a:latin typeface="Times New Roman" panose="02020603050405020304" pitchFamily="18" charset="0"/>
            </a:endParaRPr>
          </a:p>
          <a:p>
            <a:endParaRPr lang="en-AU" dirty="0"/>
          </a:p>
        </p:txBody>
      </p:sp>
      <p:pic>
        <p:nvPicPr>
          <p:cNvPr id="8" name="Picture 7">
            <a:extLst>
              <a:ext uri="{FF2B5EF4-FFF2-40B4-BE49-F238E27FC236}">
                <a16:creationId xmlns:a16="http://schemas.microsoft.com/office/drawing/2014/main" id="{1ABDC621-6640-4D23-86CA-C3BDB419E8DD}"/>
              </a:ext>
            </a:extLst>
          </p:cNvPr>
          <p:cNvPicPr>
            <a:picLocks noChangeAspect="1"/>
          </p:cNvPicPr>
          <p:nvPr/>
        </p:nvPicPr>
        <p:blipFill>
          <a:blip r:embed="rId2"/>
          <a:stretch>
            <a:fillRect/>
          </a:stretch>
        </p:blipFill>
        <p:spPr>
          <a:xfrm>
            <a:off x="6889148" y="400828"/>
            <a:ext cx="4643948" cy="3941603"/>
          </a:xfrm>
          <a:prstGeom prst="rect">
            <a:avLst/>
          </a:prstGeom>
        </p:spPr>
      </p:pic>
    </p:spTree>
    <p:extLst>
      <p:ext uri="{BB962C8B-B14F-4D97-AF65-F5344CB8AC3E}">
        <p14:creationId xmlns:p14="http://schemas.microsoft.com/office/powerpoint/2010/main" val="152138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01FDC-8347-484E-81EE-D63A0ECD54A1}"/>
              </a:ext>
            </a:extLst>
          </p:cNvPr>
          <p:cNvSpPr>
            <a:spLocks noGrp="1"/>
          </p:cNvSpPr>
          <p:nvPr>
            <p:ph type="title"/>
          </p:nvPr>
        </p:nvSpPr>
        <p:spPr>
          <a:xfrm>
            <a:off x="645130" y="282389"/>
            <a:ext cx="9404723" cy="600635"/>
          </a:xfrm>
        </p:spPr>
        <p:txBody>
          <a:bodyPr/>
          <a:lstStyle/>
          <a:p>
            <a:r>
              <a:rPr lang="en-US" sz="3000" b="1" dirty="0">
                <a:effectLst/>
                <a:latin typeface="Times New Roman" panose="02020603050405020304" pitchFamily="18" charset="0"/>
                <a:ea typeface="Arial" panose="020B0604020202020204" pitchFamily="34" charset="0"/>
                <a:cs typeface="Times New Roman" panose="02020603050405020304" pitchFamily="18" charset="0"/>
              </a:rPr>
              <a:t>Bending</a:t>
            </a:r>
            <a:r>
              <a:rPr lang="en-US" sz="3000" b="1" spc="215" dirty="0">
                <a:effectLst/>
                <a:latin typeface="Times New Roman" panose="02020603050405020304" pitchFamily="18" charset="0"/>
                <a:ea typeface="Arial" panose="020B0604020202020204" pitchFamily="34" charset="0"/>
                <a:cs typeface="Times New Roman" panose="02020603050405020304" pitchFamily="18" charset="0"/>
              </a:rPr>
              <a:t> </a:t>
            </a:r>
            <a:r>
              <a:rPr lang="en-US" sz="3000" b="1" spc="215" dirty="0">
                <a:latin typeface="Times New Roman" panose="02020603050405020304" pitchFamily="18" charset="0"/>
                <a:ea typeface="Arial" panose="020B0604020202020204" pitchFamily="34" charset="0"/>
                <a:cs typeface="Times New Roman" panose="02020603050405020304" pitchFamily="18" charset="0"/>
              </a:rPr>
              <a:t>M</a:t>
            </a:r>
            <a:r>
              <a:rPr lang="en-US" sz="3000" b="1" dirty="0">
                <a:effectLst/>
                <a:latin typeface="Times New Roman" panose="02020603050405020304" pitchFamily="18" charset="0"/>
                <a:ea typeface="Arial" panose="020B0604020202020204" pitchFamily="34" charset="0"/>
                <a:cs typeface="Times New Roman" panose="02020603050405020304" pitchFamily="18" charset="0"/>
              </a:rPr>
              <a:t>oments</a:t>
            </a:r>
            <a:br>
              <a:rPr lang="en-US" sz="3000" b="1" dirty="0">
                <a:effectLst/>
                <a:latin typeface="Times New Roman" panose="02020603050405020304" pitchFamily="18" charset="0"/>
                <a:ea typeface="Arial" panose="020B0604020202020204" pitchFamily="34" charset="0"/>
                <a:cs typeface="Times New Roman" panose="02020603050405020304" pitchFamily="18" charset="0"/>
              </a:rPr>
            </a:br>
            <a:br>
              <a:rPr lang="en-AU" sz="1800" b="1" cap="none" dirty="0">
                <a:solidFill>
                  <a:schemeClr val="tx1"/>
                </a:solidFill>
                <a:latin typeface="Times New Roman" panose="02020603050405020304" pitchFamily="18" charset="0"/>
              </a:rPr>
            </a:br>
            <a:br>
              <a:rPr lang="en-AU" sz="1800" b="1" dirty="0">
                <a:effectLst/>
                <a:latin typeface="Arial" panose="020B0604020202020204" pitchFamily="34" charset="0"/>
                <a:ea typeface="Arial" panose="020B0604020202020204" pitchFamily="34" charset="0"/>
              </a:rPr>
            </a:br>
            <a:endParaRPr lang="en-AU" dirty="0"/>
          </a:p>
        </p:txBody>
      </p:sp>
      <p:sp>
        <p:nvSpPr>
          <p:cNvPr id="3" name="Content Placeholder 2">
            <a:extLst>
              <a:ext uri="{FF2B5EF4-FFF2-40B4-BE49-F238E27FC236}">
                <a16:creationId xmlns:a16="http://schemas.microsoft.com/office/drawing/2014/main" id="{08B3B828-90AE-4A92-9270-352B9516A3F7}"/>
              </a:ext>
            </a:extLst>
          </p:cNvPr>
          <p:cNvSpPr>
            <a:spLocks noGrp="1"/>
          </p:cNvSpPr>
          <p:nvPr>
            <p:ph idx="1"/>
          </p:nvPr>
        </p:nvSpPr>
        <p:spPr>
          <a:xfrm>
            <a:off x="381000" y="883024"/>
            <a:ext cx="9668853" cy="5365375"/>
          </a:xfrm>
        </p:spPr>
        <p:txBody>
          <a:bodyPr/>
          <a:lstStyle/>
          <a:p>
            <a:pPr marL="285750" marR="1339850" indent="-285750">
              <a:lnSpc>
                <a:spcPct val="106000"/>
              </a:lnSpc>
              <a:buFont typeface="Wingdings" panose="05000000000000000000" pitchFamily="2" charset="2"/>
              <a:buChar char="Ø"/>
            </a:pPr>
            <a:r>
              <a:rPr lang="en-US" sz="1800" dirty="0">
                <a:latin typeface="Times New Roman" panose="02020603050405020304" pitchFamily="18" charset="0"/>
              </a:rPr>
              <a:t>Beams are commonly used in buildings to support loads over a variety of spans in preference to a triangulated truss. Trusses tend to use up too much space.</a:t>
            </a:r>
            <a:endParaRPr lang="en-AU" sz="1800" dirty="0">
              <a:latin typeface="Times New Roman" panose="02020603050405020304" pitchFamily="18" charset="0"/>
            </a:endParaRPr>
          </a:p>
          <a:p>
            <a:pPr marL="285750" marR="1339850" indent="-285750">
              <a:lnSpc>
                <a:spcPct val="106000"/>
              </a:lnSpc>
              <a:buFont typeface="Wingdings" panose="05000000000000000000" pitchFamily="2" charset="2"/>
              <a:buChar char="Ø"/>
            </a:pPr>
            <a:r>
              <a:rPr lang="en-US" sz="1800" dirty="0">
                <a:latin typeface="Times New Roman" panose="02020603050405020304" pitchFamily="18" charset="0"/>
              </a:rPr>
              <a:t> The beam will have been designed so as not to fail due to shear. However, the loads will also induce some bending of the beam over the span. The beam will have to be designed by the engineer to withstand any bending moment.  </a:t>
            </a:r>
            <a:endParaRPr lang="en-AU" sz="1800" dirty="0">
              <a:latin typeface="Times New Roman" panose="02020603050405020304" pitchFamily="18" charset="0"/>
            </a:endParaRPr>
          </a:p>
          <a:p>
            <a:pPr marL="285750" marR="1339850" indent="-285750">
              <a:lnSpc>
                <a:spcPct val="106000"/>
              </a:lnSpc>
              <a:buFont typeface="Wingdings" panose="05000000000000000000" pitchFamily="2" charset="2"/>
              <a:buChar char="Ø"/>
            </a:pPr>
            <a:r>
              <a:rPr lang="en-US" sz="1800" dirty="0">
                <a:latin typeface="Times New Roman" panose="02020603050405020304" pitchFamily="18" charset="0"/>
              </a:rPr>
              <a:t>As with shear forces, the bending moment is calculated by adding all the bending moments to one side of any particular point. It is the amount of moment that needs to be added to the beam to balance all the bending moments to one side.</a:t>
            </a:r>
          </a:p>
          <a:p>
            <a:pPr marL="285750" marR="1339850" indent="-285750">
              <a:lnSpc>
                <a:spcPct val="106000"/>
              </a:lnSpc>
              <a:buFont typeface="Wingdings" panose="05000000000000000000" pitchFamily="2" charset="2"/>
              <a:buChar char="Ø"/>
            </a:pPr>
            <a:endParaRPr lang="en-US" sz="1800" dirty="0">
              <a:latin typeface="Times New Roman" panose="02020603050405020304" pitchFamily="18" charset="0"/>
            </a:endParaRPr>
          </a:p>
          <a:p>
            <a:pPr marL="285750" marR="1339850" indent="-285750">
              <a:lnSpc>
                <a:spcPct val="106000"/>
              </a:lnSpc>
              <a:buFont typeface="Wingdings" panose="05000000000000000000" pitchFamily="2" charset="2"/>
              <a:buChar char="Ø"/>
            </a:pPr>
            <a:r>
              <a:rPr lang="en-US" sz="1800" dirty="0">
                <a:latin typeface="Times New Roman" panose="02020603050405020304" pitchFamily="18" charset="0"/>
              </a:rPr>
              <a:t>As with shear forces, a sign convention is used for bending moments. A beam that bends down in the middle when a load is applied is regarded as being in positive bending.</a:t>
            </a:r>
            <a:endParaRPr lang="en-AU" sz="1800" dirty="0">
              <a:latin typeface="Times New Roman" panose="02020603050405020304" pitchFamily="18" charset="0"/>
            </a:endParaRPr>
          </a:p>
          <a:p>
            <a:pPr marL="285750" marR="1339850" indent="-285750">
              <a:lnSpc>
                <a:spcPct val="106000"/>
              </a:lnSpc>
              <a:buFont typeface="Wingdings" panose="05000000000000000000" pitchFamily="2" charset="2"/>
              <a:buChar char="Ø"/>
            </a:pPr>
            <a:endParaRPr lang="en-AU" dirty="0"/>
          </a:p>
        </p:txBody>
      </p:sp>
      <p:pic>
        <p:nvPicPr>
          <p:cNvPr id="6" name="Picture 5">
            <a:extLst>
              <a:ext uri="{FF2B5EF4-FFF2-40B4-BE49-F238E27FC236}">
                <a16:creationId xmlns:a16="http://schemas.microsoft.com/office/drawing/2014/main" id="{85431C18-31DD-46CF-AC4A-D0B454185E13}"/>
              </a:ext>
            </a:extLst>
          </p:cNvPr>
          <p:cNvPicPr>
            <a:picLocks noChangeAspect="1"/>
          </p:cNvPicPr>
          <p:nvPr/>
        </p:nvPicPr>
        <p:blipFill>
          <a:blip r:embed="rId2"/>
          <a:stretch>
            <a:fillRect/>
          </a:stretch>
        </p:blipFill>
        <p:spPr>
          <a:xfrm>
            <a:off x="8574060" y="282389"/>
            <a:ext cx="2725951" cy="2298792"/>
          </a:xfrm>
          <a:prstGeom prst="rect">
            <a:avLst/>
          </a:prstGeom>
        </p:spPr>
      </p:pic>
      <p:pic>
        <p:nvPicPr>
          <p:cNvPr id="7" name="Picture 6">
            <a:extLst>
              <a:ext uri="{FF2B5EF4-FFF2-40B4-BE49-F238E27FC236}">
                <a16:creationId xmlns:a16="http://schemas.microsoft.com/office/drawing/2014/main" id="{D40ABFF9-056B-4839-B2F8-D3CF95F52383}"/>
              </a:ext>
            </a:extLst>
          </p:cNvPr>
          <p:cNvPicPr>
            <a:picLocks noChangeAspect="1"/>
          </p:cNvPicPr>
          <p:nvPr/>
        </p:nvPicPr>
        <p:blipFill>
          <a:blip r:embed="rId3"/>
          <a:stretch>
            <a:fillRect/>
          </a:stretch>
        </p:blipFill>
        <p:spPr>
          <a:xfrm>
            <a:off x="8531165" y="3429000"/>
            <a:ext cx="3418788" cy="1178859"/>
          </a:xfrm>
          <a:prstGeom prst="rect">
            <a:avLst/>
          </a:prstGeom>
        </p:spPr>
      </p:pic>
    </p:spTree>
    <p:extLst>
      <p:ext uri="{BB962C8B-B14F-4D97-AF65-F5344CB8AC3E}">
        <p14:creationId xmlns:p14="http://schemas.microsoft.com/office/powerpoint/2010/main" val="161584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132A0-D059-4B2F-B259-44131AF4C447}"/>
              </a:ext>
            </a:extLst>
          </p:cNvPr>
          <p:cNvSpPr>
            <a:spLocks noGrp="1"/>
          </p:cNvSpPr>
          <p:nvPr>
            <p:ph idx="1"/>
          </p:nvPr>
        </p:nvSpPr>
        <p:spPr>
          <a:xfrm>
            <a:off x="372036" y="416860"/>
            <a:ext cx="11328308" cy="5831540"/>
          </a:xfrm>
        </p:spPr>
        <p:txBody>
          <a:bodyPr/>
          <a:lstStyle/>
          <a:p>
            <a:pPr marL="285750" marR="1339850" indent="-285750">
              <a:lnSpc>
                <a:spcPct val="106000"/>
              </a:lnSpc>
              <a:buFont typeface="Wingdings" panose="05000000000000000000" pitchFamily="2" charset="2"/>
              <a:buChar char="Ø"/>
            </a:pPr>
            <a:r>
              <a:rPr lang="en-US" sz="1800" dirty="0">
                <a:latin typeface="Times New Roman" panose="02020603050405020304" pitchFamily="18" charset="0"/>
              </a:rPr>
              <a:t>Examine the method used to draw the bending moment diagram for a simple 10m beam loaded with a 10kN force and a 20kN force, 3m from each end of the beam, as shown in figure 2.44.</a:t>
            </a:r>
            <a:endParaRPr lang="en-AU" sz="1800" dirty="0">
              <a:latin typeface="Times New Roman" panose="02020603050405020304" pitchFamily="18" charset="0"/>
            </a:endParaRPr>
          </a:p>
          <a:p>
            <a:endParaRPr lang="en-AU" sz="1800" dirty="0">
              <a:latin typeface="Times New Roman" panose="02020603050405020304" pitchFamily="18" charset="0"/>
            </a:endParaRPr>
          </a:p>
          <a:p>
            <a:endParaRPr lang="en-AU" sz="1800" dirty="0">
              <a:latin typeface="Times New Roman" panose="02020603050405020304" pitchFamily="18" charset="0"/>
            </a:endParaRPr>
          </a:p>
          <a:p>
            <a:endParaRPr lang="en-AU" sz="1800" dirty="0">
              <a:latin typeface="Times New Roman" panose="02020603050405020304" pitchFamily="18" charset="0"/>
            </a:endParaRPr>
          </a:p>
          <a:p>
            <a:endParaRPr lang="en-AU" sz="1800" dirty="0">
              <a:latin typeface="Times New Roman" panose="02020603050405020304" pitchFamily="18" charset="0"/>
            </a:endParaRPr>
          </a:p>
          <a:p>
            <a:pPr marL="285750" marR="1339850" indent="-285750">
              <a:lnSpc>
                <a:spcPct val="106000"/>
              </a:lnSpc>
              <a:buFont typeface="Wingdings" panose="05000000000000000000" pitchFamily="2" charset="2"/>
              <a:buChar char="Ø"/>
            </a:pPr>
            <a:r>
              <a:rPr lang="en-AU" sz="1800" dirty="0">
                <a:latin typeface="Times New Roman" panose="02020603050405020304" pitchFamily="18" charset="0"/>
              </a:rPr>
              <a:t>First, you would find the reactions</a:t>
            </a:r>
          </a:p>
          <a:p>
            <a:endParaRPr lang="en-AU" sz="1800" dirty="0">
              <a:latin typeface="Times New Roman" panose="02020603050405020304" pitchFamily="18" charset="0"/>
            </a:endParaRPr>
          </a:p>
          <a:p>
            <a:endParaRPr lang="en-AU" sz="1800" dirty="0">
              <a:latin typeface="Times New Roman" panose="02020603050405020304" pitchFamily="18" charset="0"/>
            </a:endParaRPr>
          </a:p>
          <a:p>
            <a:endParaRPr lang="en-AU" sz="1800" dirty="0">
              <a:latin typeface="Times New Roman" panose="02020603050405020304" pitchFamily="18" charset="0"/>
            </a:endParaRPr>
          </a:p>
          <a:p>
            <a:endParaRPr lang="en-AU" sz="1800" dirty="0">
              <a:latin typeface="Times New Roman" panose="02020603050405020304" pitchFamily="18" charset="0"/>
            </a:endParaRPr>
          </a:p>
          <a:p>
            <a:endParaRPr lang="en-AU" sz="1800" dirty="0">
              <a:latin typeface="Times New Roman" panose="02020603050405020304" pitchFamily="18" charset="0"/>
            </a:endParaRPr>
          </a:p>
          <a:p>
            <a:pPr marL="285750" marR="1339850" indent="-285750">
              <a:lnSpc>
                <a:spcPct val="106000"/>
              </a:lnSpc>
              <a:buFont typeface="Wingdings" panose="05000000000000000000" pitchFamily="2" charset="2"/>
              <a:buChar char="Ø"/>
            </a:pPr>
            <a:r>
              <a:rPr lang="en-US" sz="1800" dirty="0">
                <a:latin typeface="Times New Roman" panose="02020603050405020304" pitchFamily="18" charset="0"/>
              </a:rPr>
              <a:t>Bending moment to the right of A about the point X, 3m from A but not including the10kN force. </a:t>
            </a:r>
            <a:endParaRPr lang="en-AU" sz="1800" dirty="0">
              <a:latin typeface="Times New Roman" panose="02020603050405020304" pitchFamily="18" charset="0"/>
            </a:endParaRPr>
          </a:p>
          <a:p>
            <a:endParaRPr lang="en-AU" sz="1800" dirty="0">
              <a:latin typeface="Times New Roman" panose="02020603050405020304" pitchFamily="18" charset="0"/>
            </a:endParaRPr>
          </a:p>
          <a:p>
            <a:endParaRPr lang="en-AU" sz="1800" dirty="0">
              <a:latin typeface="Times New Roman" panose="02020603050405020304" pitchFamily="18" charset="0"/>
            </a:endParaRPr>
          </a:p>
          <a:p>
            <a:endParaRPr lang="en-AU" dirty="0"/>
          </a:p>
        </p:txBody>
      </p:sp>
      <p:pic>
        <p:nvPicPr>
          <p:cNvPr id="5" name="Picture 4">
            <a:extLst>
              <a:ext uri="{FF2B5EF4-FFF2-40B4-BE49-F238E27FC236}">
                <a16:creationId xmlns:a16="http://schemas.microsoft.com/office/drawing/2014/main" id="{B9F9B1DD-9990-4E3D-B1FF-B899A41A45AE}"/>
              </a:ext>
            </a:extLst>
          </p:cNvPr>
          <p:cNvPicPr>
            <a:picLocks noChangeAspect="1"/>
          </p:cNvPicPr>
          <p:nvPr/>
        </p:nvPicPr>
        <p:blipFill>
          <a:blip r:embed="rId2"/>
          <a:stretch>
            <a:fillRect/>
          </a:stretch>
        </p:blipFill>
        <p:spPr>
          <a:xfrm>
            <a:off x="4226060" y="1084141"/>
            <a:ext cx="3944471" cy="1469743"/>
          </a:xfrm>
          <a:prstGeom prst="rect">
            <a:avLst/>
          </a:prstGeom>
        </p:spPr>
      </p:pic>
      <p:pic>
        <p:nvPicPr>
          <p:cNvPr id="6" name="Picture 5">
            <a:extLst>
              <a:ext uri="{FF2B5EF4-FFF2-40B4-BE49-F238E27FC236}">
                <a16:creationId xmlns:a16="http://schemas.microsoft.com/office/drawing/2014/main" id="{A5A10F82-C3A0-4850-AC64-EAB044A4A732}"/>
              </a:ext>
            </a:extLst>
          </p:cNvPr>
          <p:cNvPicPr>
            <a:picLocks noChangeAspect="1"/>
          </p:cNvPicPr>
          <p:nvPr/>
        </p:nvPicPr>
        <p:blipFill>
          <a:blip r:embed="rId3"/>
          <a:stretch>
            <a:fillRect/>
          </a:stretch>
        </p:blipFill>
        <p:spPr>
          <a:xfrm>
            <a:off x="4520315" y="2771917"/>
            <a:ext cx="2443723" cy="1858859"/>
          </a:xfrm>
          <a:prstGeom prst="rect">
            <a:avLst/>
          </a:prstGeom>
        </p:spPr>
      </p:pic>
      <p:pic>
        <p:nvPicPr>
          <p:cNvPr id="10" name="Picture 9">
            <a:extLst>
              <a:ext uri="{FF2B5EF4-FFF2-40B4-BE49-F238E27FC236}">
                <a16:creationId xmlns:a16="http://schemas.microsoft.com/office/drawing/2014/main" id="{0E9EB61B-0A62-4608-AB1C-8B89D09FD561}"/>
              </a:ext>
            </a:extLst>
          </p:cNvPr>
          <p:cNvPicPr>
            <a:picLocks noChangeAspect="1"/>
          </p:cNvPicPr>
          <p:nvPr/>
        </p:nvPicPr>
        <p:blipFill>
          <a:blip r:embed="rId4"/>
          <a:stretch>
            <a:fillRect/>
          </a:stretch>
        </p:blipFill>
        <p:spPr>
          <a:xfrm>
            <a:off x="4699188" y="5497291"/>
            <a:ext cx="2085975" cy="1095375"/>
          </a:xfrm>
          <a:prstGeom prst="rect">
            <a:avLst/>
          </a:prstGeom>
        </p:spPr>
      </p:pic>
    </p:spTree>
    <p:extLst>
      <p:ext uri="{BB962C8B-B14F-4D97-AF65-F5344CB8AC3E}">
        <p14:creationId xmlns:p14="http://schemas.microsoft.com/office/powerpoint/2010/main" val="179401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24E591-5DDC-4182-A9CF-67806F471228}"/>
              </a:ext>
            </a:extLst>
          </p:cNvPr>
          <p:cNvSpPr>
            <a:spLocks noGrp="1"/>
          </p:cNvSpPr>
          <p:nvPr>
            <p:ph idx="1"/>
          </p:nvPr>
        </p:nvSpPr>
        <p:spPr>
          <a:xfrm>
            <a:off x="504908" y="369736"/>
            <a:ext cx="10980751" cy="5878663"/>
          </a:xfrm>
        </p:spPr>
        <p:txBody>
          <a:bodyPr/>
          <a:lstStyle/>
          <a:p>
            <a:pPr marL="285750" marR="1339850" indent="-285750">
              <a:lnSpc>
                <a:spcPct val="106000"/>
              </a:lnSpc>
              <a:buFont typeface="Wingdings" panose="05000000000000000000" pitchFamily="2" charset="2"/>
              <a:buChar char="Ø"/>
            </a:pPr>
            <a:r>
              <a:rPr lang="en-US" sz="1800" dirty="0">
                <a:latin typeface="Times New Roman" panose="02020603050405020304" pitchFamily="18" charset="0"/>
              </a:rPr>
              <a:t>Take moments about the </a:t>
            </a:r>
            <a:r>
              <a:rPr lang="en-AU" sz="1800" dirty="0">
                <a:latin typeface="Times New Roman" panose="02020603050405020304" pitchFamily="18" charset="0"/>
              </a:rPr>
              <a:t>3m position to the right of A but not including the 10kN force.</a:t>
            </a:r>
          </a:p>
          <a:p>
            <a:endParaRPr lang="en-AU" dirty="0"/>
          </a:p>
          <a:p>
            <a:endParaRPr lang="en-AU" dirty="0"/>
          </a:p>
          <a:p>
            <a:endParaRPr lang="en-AU" dirty="0"/>
          </a:p>
          <a:p>
            <a:endParaRPr lang="en-AU" dirty="0"/>
          </a:p>
          <a:p>
            <a:pPr marL="285750" marR="1339850" indent="-285750">
              <a:lnSpc>
                <a:spcPct val="106000"/>
              </a:lnSpc>
              <a:buFont typeface="Wingdings" panose="05000000000000000000" pitchFamily="2" charset="2"/>
              <a:buChar char="Ø"/>
            </a:pPr>
            <a:r>
              <a:rPr lang="en-AU" sz="1800" dirty="0">
                <a:latin typeface="Times New Roman" panose="02020603050405020304" pitchFamily="18" charset="0"/>
              </a:rPr>
              <a:t>Take moments about the 7m position to the right of A but not including the 20kN force</a:t>
            </a:r>
          </a:p>
        </p:txBody>
      </p:sp>
      <p:pic>
        <p:nvPicPr>
          <p:cNvPr id="6" name="Picture 5">
            <a:extLst>
              <a:ext uri="{FF2B5EF4-FFF2-40B4-BE49-F238E27FC236}">
                <a16:creationId xmlns:a16="http://schemas.microsoft.com/office/drawing/2014/main" id="{752F451F-EF84-4103-B834-BA6C9FAA1B48}"/>
              </a:ext>
            </a:extLst>
          </p:cNvPr>
          <p:cNvPicPr>
            <a:picLocks noChangeAspect="1"/>
          </p:cNvPicPr>
          <p:nvPr/>
        </p:nvPicPr>
        <p:blipFill>
          <a:blip r:embed="rId2"/>
          <a:stretch>
            <a:fillRect/>
          </a:stretch>
        </p:blipFill>
        <p:spPr>
          <a:xfrm>
            <a:off x="2080632" y="797894"/>
            <a:ext cx="2610637" cy="1446859"/>
          </a:xfrm>
          <a:prstGeom prst="rect">
            <a:avLst/>
          </a:prstGeom>
        </p:spPr>
      </p:pic>
      <p:pic>
        <p:nvPicPr>
          <p:cNvPr id="7" name="Picture 6">
            <a:extLst>
              <a:ext uri="{FF2B5EF4-FFF2-40B4-BE49-F238E27FC236}">
                <a16:creationId xmlns:a16="http://schemas.microsoft.com/office/drawing/2014/main" id="{891EEDFB-3FF6-4870-8366-97A47AA6A039}"/>
              </a:ext>
            </a:extLst>
          </p:cNvPr>
          <p:cNvPicPr>
            <a:picLocks noChangeAspect="1"/>
          </p:cNvPicPr>
          <p:nvPr/>
        </p:nvPicPr>
        <p:blipFill>
          <a:blip r:embed="rId3"/>
          <a:stretch>
            <a:fillRect/>
          </a:stretch>
        </p:blipFill>
        <p:spPr>
          <a:xfrm>
            <a:off x="7442362" y="797894"/>
            <a:ext cx="3944471" cy="1469743"/>
          </a:xfrm>
          <a:prstGeom prst="rect">
            <a:avLst/>
          </a:prstGeom>
        </p:spPr>
      </p:pic>
      <p:pic>
        <p:nvPicPr>
          <p:cNvPr id="15" name="Picture 14">
            <a:extLst>
              <a:ext uri="{FF2B5EF4-FFF2-40B4-BE49-F238E27FC236}">
                <a16:creationId xmlns:a16="http://schemas.microsoft.com/office/drawing/2014/main" id="{569E7E8F-DC60-4AC6-9557-E51F41B22ABA}"/>
              </a:ext>
            </a:extLst>
          </p:cNvPr>
          <p:cNvPicPr>
            <a:picLocks noChangeAspect="1"/>
          </p:cNvPicPr>
          <p:nvPr/>
        </p:nvPicPr>
        <p:blipFill>
          <a:blip r:embed="rId4"/>
          <a:stretch>
            <a:fillRect/>
          </a:stretch>
        </p:blipFill>
        <p:spPr>
          <a:xfrm>
            <a:off x="6330978" y="3069318"/>
            <a:ext cx="3011805" cy="2138579"/>
          </a:xfrm>
          <a:prstGeom prst="rect">
            <a:avLst/>
          </a:prstGeom>
        </p:spPr>
      </p:pic>
      <p:pic>
        <p:nvPicPr>
          <p:cNvPr id="17" name="Picture 16">
            <a:extLst>
              <a:ext uri="{FF2B5EF4-FFF2-40B4-BE49-F238E27FC236}">
                <a16:creationId xmlns:a16="http://schemas.microsoft.com/office/drawing/2014/main" id="{3B579D24-D495-4192-8E78-6B7F9D7F4C74}"/>
              </a:ext>
            </a:extLst>
          </p:cNvPr>
          <p:cNvPicPr>
            <a:picLocks noChangeAspect="1"/>
          </p:cNvPicPr>
          <p:nvPr/>
        </p:nvPicPr>
        <p:blipFill>
          <a:blip r:embed="rId5"/>
          <a:stretch>
            <a:fillRect/>
          </a:stretch>
        </p:blipFill>
        <p:spPr>
          <a:xfrm>
            <a:off x="1685925" y="3224207"/>
            <a:ext cx="4410075" cy="1828800"/>
          </a:xfrm>
          <a:prstGeom prst="rect">
            <a:avLst/>
          </a:prstGeom>
        </p:spPr>
      </p:pic>
    </p:spTree>
    <p:extLst>
      <p:ext uri="{BB962C8B-B14F-4D97-AF65-F5344CB8AC3E}">
        <p14:creationId xmlns:p14="http://schemas.microsoft.com/office/powerpoint/2010/main" val="4249000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BF100-C1B0-4786-9808-A94A67B1E16E}"/>
              </a:ext>
            </a:extLst>
          </p:cNvPr>
          <p:cNvSpPr>
            <a:spLocks noGrp="1"/>
          </p:cNvSpPr>
          <p:nvPr>
            <p:ph idx="1"/>
          </p:nvPr>
        </p:nvSpPr>
        <p:spPr>
          <a:xfrm>
            <a:off x="532737" y="389614"/>
            <a:ext cx="11040386" cy="5858785"/>
          </a:xfrm>
        </p:spPr>
        <p:txBody>
          <a:bodyPr/>
          <a:lstStyle/>
          <a:p>
            <a:pPr marL="285750" marR="1339850" indent="-285750">
              <a:lnSpc>
                <a:spcPct val="106000"/>
              </a:lnSpc>
              <a:buFont typeface="Wingdings" panose="05000000000000000000" pitchFamily="2" charset="2"/>
              <a:buChar char="Ø"/>
            </a:pPr>
            <a:r>
              <a:rPr lang="en-AU" sz="1800" dirty="0">
                <a:latin typeface="Times New Roman" panose="02020603050405020304" pitchFamily="18" charset="0"/>
              </a:rPr>
              <a:t>Take moments about the 10m position to the right of A (at RB) but not including the Reaction RB force</a:t>
            </a:r>
          </a:p>
          <a:p>
            <a:endParaRPr lang="en-AU" dirty="0">
              <a:latin typeface="Times New Roman" panose="02020603050405020304" pitchFamily="18" charset="0"/>
            </a:endParaRPr>
          </a:p>
          <a:p>
            <a:endParaRPr lang="en-AU" sz="2000" dirty="0">
              <a:latin typeface="Times New Roman" panose="02020603050405020304" pitchFamily="18" charset="0"/>
            </a:endParaRPr>
          </a:p>
          <a:p>
            <a:endParaRPr lang="en-AU" dirty="0">
              <a:latin typeface="Times New Roman" panose="02020603050405020304" pitchFamily="18" charset="0"/>
            </a:endParaRPr>
          </a:p>
          <a:p>
            <a:endParaRPr lang="en-AU" sz="2000" dirty="0">
              <a:latin typeface="Times New Roman" panose="02020603050405020304" pitchFamily="18" charset="0"/>
            </a:endParaRPr>
          </a:p>
          <a:p>
            <a:endParaRPr lang="en-AU" dirty="0">
              <a:latin typeface="Times New Roman" panose="02020603050405020304" pitchFamily="18" charset="0"/>
            </a:endParaRPr>
          </a:p>
          <a:p>
            <a:pPr marL="285750" marR="1339850" indent="-285750">
              <a:lnSpc>
                <a:spcPct val="106000"/>
              </a:lnSpc>
              <a:buFont typeface="Wingdings" panose="05000000000000000000" pitchFamily="2" charset="2"/>
              <a:buChar char="Ø"/>
            </a:pPr>
            <a:r>
              <a:rPr lang="en-US" sz="1800" dirty="0">
                <a:latin typeface="Times New Roman" panose="02020603050405020304" pitchFamily="18" charset="0"/>
              </a:rPr>
              <a:t>The bending moment diagram for the beam is now drawn to scale. From the diagram a value for the bending moment can be determined at any point along the beam.</a:t>
            </a:r>
          </a:p>
          <a:p>
            <a:pPr marL="285750" marR="1339850" indent="-285750">
              <a:lnSpc>
                <a:spcPct val="106000"/>
              </a:lnSpc>
              <a:buFont typeface="Wingdings" panose="05000000000000000000" pitchFamily="2" charset="2"/>
              <a:buChar char="Ø"/>
            </a:pPr>
            <a:endParaRPr lang="en-AU" sz="1800" dirty="0">
              <a:latin typeface="Times New Roman" panose="02020603050405020304" pitchFamily="18" charset="0"/>
            </a:endParaRPr>
          </a:p>
          <a:p>
            <a:endParaRPr lang="en-AU" sz="2000" dirty="0">
              <a:latin typeface="Times New Roman" panose="02020603050405020304" pitchFamily="18" charset="0"/>
            </a:endParaRPr>
          </a:p>
          <a:p>
            <a:pPr marL="0" indent="0">
              <a:buNone/>
            </a:pPr>
            <a:endParaRPr lang="en-AU" dirty="0"/>
          </a:p>
        </p:txBody>
      </p:sp>
      <p:pic>
        <p:nvPicPr>
          <p:cNvPr id="5" name="Picture 4">
            <a:extLst>
              <a:ext uri="{FF2B5EF4-FFF2-40B4-BE49-F238E27FC236}">
                <a16:creationId xmlns:a16="http://schemas.microsoft.com/office/drawing/2014/main" id="{1E5B77F2-B5B8-4F0B-8FE8-B741F20EDC20}"/>
              </a:ext>
            </a:extLst>
          </p:cNvPr>
          <p:cNvPicPr>
            <a:picLocks noChangeAspect="1"/>
          </p:cNvPicPr>
          <p:nvPr/>
        </p:nvPicPr>
        <p:blipFill>
          <a:blip r:embed="rId2"/>
          <a:stretch>
            <a:fillRect/>
          </a:stretch>
        </p:blipFill>
        <p:spPr>
          <a:xfrm>
            <a:off x="2387132" y="892534"/>
            <a:ext cx="4133850" cy="1371600"/>
          </a:xfrm>
          <a:prstGeom prst="rect">
            <a:avLst/>
          </a:prstGeom>
        </p:spPr>
      </p:pic>
      <p:pic>
        <p:nvPicPr>
          <p:cNvPr id="6" name="Picture 5">
            <a:extLst>
              <a:ext uri="{FF2B5EF4-FFF2-40B4-BE49-F238E27FC236}">
                <a16:creationId xmlns:a16="http://schemas.microsoft.com/office/drawing/2014/main" id="{55BFCEED-0644-4808-ADF9-9572D66AA6FF}"/>
              </a:ext>
            </a:extLst>
          </p:cNvPr>
          <p:cNvPicPr>
            <a:picLocks noChangeAspect="1"/>
          </p:cNvPicPr>
          <p:nvPr/>
        </p:nvPicPr>
        <p:blipFill>
          <a:blip r:embed="rId3"/>
          <a:stretch>
            <a:fillRect/>
          </a:stretch>
        </p:blipFill>
        <p:spPr>
          <a:xfrm>
            <a:off x="7579533" y="951105"/>
            <a:ext cx="3933956" cy="981061"/>
          </a:xfrm>
          <a:prstGeom prst="rect">
            <a:avLst/>
          </a:prstGeom>
        </p:spPr>
      </p:pic>
      <p:pic>
        <p:nvPicPr>
          <p:cNvPr id="8" name="Picture 7">
            <a:extLst>
              <a:ext uri="{FF2B5EF4-FFF2-40B4-BE49-F238E27FC236}">
                <a16:creationId xmlns:a16="http://schemas.microsoft.com/office/drawing/2014/main" id="{C0F04D62-D51E-4728-9297-1DA45C00041B}"/>
              </a:ext>
            </a:extLst>
          </p:cNvPr>
          <p:cNvPicPr>
            <a:picLocks noChangeAspect="1"/>
          </p:cNvPicPr>
          <p:nvPr/>
        </p:nvPicPr>
        <p:blipFill>
          <a:blip r:embed="rId4"/>
          <a:stretch>
            <a:fillRect/>
          </a:stretch>
        </p:blipFill>
        <p:spPr>
          <a:xfrm>
            <a:off x="2659711" y="3945944"/>
            <a:ext cx="4742953" cy="2481024"/>
          </a:xfrm>
          <a:prstGeom prst="rect">
            <a:avLst/>
          </a:prstGeom>
        </p:spPr>
      </p:pic>
    </p:spTree>
    <p:extLst>
      <p:ext uri="{BB962C8B-B14F-4D97-AF65-F5344CB8AC3E}">
        <p14:creationId xmlns:p14="http://schemas.microsoft.com/office/powerpoint/2010/main" val="259144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E2111B-33BA-44FA-B075-7257B8005053}"/>
              </a:ext>
            </a:extLst>
          </p:cNvPr>
          <p:cNvSpPr>
            <a:spLocks noGrp="1"/>
          </p:cNvSpPr>
          <p:nvPr>
            <p:ph idx="1"/>
          </p:nvPr>
        </p:nvSpPr>
        <p:spPr>
          <a:xfrm>
            <a:off x="608276" y="504908"/>
            <a:ext cx="9441578" cy="5743491"/>
          </a:xfrm>
        </p:spPr>
        <p:txBody>
          <a:bodyPr/>
          <a:lstStyle/>
          <a:p>
            <a:pPr marL="285750" marR="1339850" indent="-285750">
              <a:lnSpc>
                <a:spcPct val="106000"/>
              </a:lnSpc>
              <a:buFont typeface="Wingdings" panose="05000000000000000000" pitchFamily="2" charset="2"/>
              <a:buChar char="Ø"/>
            </a:pPr>
            <a:r>
              <a:rPr lang="en-AU" sz="1800" dirty="0">
                <a:latin typeface="Times New Roman" panose="02020603050405020304" pitchFamily="18" charset="0"/>
              </a:rPr>
              <a:t>Combining the diagrams</a:t>
            </a:r>
          </a:p>
          <a:p>
            <a:pPr marL="285750" marR="1339850" indent="-285750">
              <a:lnSpc>
                <a:spcPct val="106000"/>
              </a:lnSpc>
              <a:buFont typeface="Wingdings" panose="05000000000000000000" pitchFamily="2" charset="2"/>
              <a:buChar char="Ø"/>
            </a:pPr>
            <a:endParaRPr lang="en-AU" sz="1800" dirty="0">
              <a:latin typeface="Times New Roman" panose="02020603050405020304" pitchFamily="18" charset="0"/>
            </a:endParaRPr>
          </a:p>
          <a:p>
            <a:pPr marL="285750" marR="1339850" indent="-285750">
              <a:lnSpc>
                <a:spcPct val="106000"/>
              </a:lnSpc>
              <a:buFont typeface="Wingdings" panose="05000000000000000000" pitchFamily="2" charset="2"/>
              <a:buChar char="Ø"/>
            </a:pPr>
            <a:r>
              <a:rPr lang="en-AU" sz="1800" dirty="0">
                <a:latin typeface="Times New Roman" panose="02020603050405020304" pitchFamily="18" charset="0"/>
              </a:rPr>
              <a:t>What is the relationship between SF = 0 and BM?</a:t>
            </a:r>
          </a:p>
          <a:p>
            <a:pPr marL="0" marR="1339850" indent="0">
              <a:lnSpc>
                <a:spcPct val="106000"/>
              </a:lnSpc>
              <a:buNone/>
            </a:pPr>
            <a:endParaRPr lang="en-AU" sz="1800" dirty="0">
              <a:latin typeface="Times New Roman" panose="02020603050405020304" pitchFamily="18" charset="0"/>
            </a:endParaRPr>
          </a:p>
        </p:txBody>
      </p:sp>
      <p:pic>
        <p:nvPicPr>
          <p:cNvPr id="4" name="Picture 3">
            <a:extLst>
              <a:ext uri="{FF2B5EF4-FFF2-40B4-BE49-F238E27FC236}">
                <a16:creationId xmlns:a16="http://schemas.microsoft.com/office/drawing/2014/main" id="{E6EA9CB1-CA03-4D6E-9266-555AE8B07D44}"/>
              </a:ext>
            </a:extLst>
          </p:cNvPr>
          <p:cNvPicPr>
            <a:picLocks noChangeAspect="1"/>
          </p:cNvPicPr>
          <p:nvPr/>
        </p:nvPicPr>
        <p:blipFill>
          <a:blip r:embed="rId2"/>
          <a:stretch>
            <a:fillRect/>
          </a:stretch>
        </p:blipFill>
        <p:spPr>
          <a:xfrm>
            <a:off x="5796497" y="409132"/>
            <a:ext cx="4253357" cy="5582176"/>
          </a:xfrm>
          <a:prstGeom prst="rect">
            <a:avLst/>
          </a:prstGeom>
        </p:spPr>
      </p:pic>
    </p:spTree>
    <p:extLst>
      <p:ext uri="{BB962C8B-B14F-4D97-AF65-F5344CB8AC3E}">
        <p14:creationId xmlns:p14="http://schemas.microsoft.com/office/powerpoint/2010/main" val="227452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A58806-9B96-4CAA-A736-704BE2CAFFF2}"/>
              </a:ext>
            </a:extLst>
          </p:cNvPr>
          <p:cNvSpPr>
            <a:spLocks noGrp="1"/>
          </p:cNvSpPr>
          <p:nvPr>
            <p:ph idx="1"/>
          </p:nvPr>
        </p:nvSpPr>
        <p:spPr>
          <a:xfrm>
            <a:off x="576470" y="306126"/>
            <a:ext cx="9473383" cy="5942274"/>
          </a:xfrm>
        </p:spPr>
        <p:txBody>
          <a:bodyPr/>
          <a:lstStyle/>
          <a:p>
            <a:pPr marL="285750" marR="1339850" indent="-285750">
              <a:lnSpc>
                <a:spcPct val="106000"/>
              </a:lnSpc>
              <a:buFont typeface="Wingdings" panose="05000000000000000000" pitchFamily="2" charset="2"/>
              <a:buChar char="Ø"/>
            </a:pPr>
            <a:r>
              <a:rPr lang="en-AU" sz="1800" dirty="0">
                <a:latin typeface="Times New Roman" panose="02020603050405020304" pitchFamily="18" charset="0"/>
              </a:rPr>
              <a:t>Previous HSC Questions</a:t>
            </a:r>
          </a:p>
          <a:p>
            <a:pPr marL="285750" marR="1339850" indent="-285750">
              <a:lnSpc>
                <a:spcPct val="106000"/>
              </a:lnSpc>
              <a:buFont typeface="Wingdings" panose="05000000000000000000" pitchFamily="2" charset="2"/>
              <a:buChar char="Ø"/>
            </a:pPr>
            <a:r>
              <a:rPr lang="en-AU" sz="1800" dirty="0">
                <a:latin typeface="Times New Roman" panose="02020603050405020304" pitchFamily="18" charset="0"/>
              </a:rPr>
              <a:t>2013</a:t>
            </a:r>
          </a:p>
        </p:txBody>
      </p:sp>
      <p:pic>
        <p:nvPicPr>
          <p:cNvPr id="4" name="Picture 3">
            <a:extLst>
              <a:ext uri="{FF2B5EF4-FFF2-40B4-BE49-F238E27FC236}">
                <a16:creationId xmlns:a16="http://schemas.microsoft.com/office/drawing/2014/main" id="{9294313B-8CF4-4E20-B6C7-E7916579277F}"/>
              </a:ext>
            </a:extLst>
          </p:cNvPr>
          <p:cNvPicPr>
            <a:picLocks noChangeAspect="1"/>
          </p:cNvPicPr>
          <p:nvPr/>
        </p:nvPicPr>
        <p:blipFill>
          <a:blip r:embed="rId2"/>
          <a:stretch>
            <a:fillRect/>
          </a:stretch>
        </p:blipFill>
        <p:spPr>
          <a:xfrm>
            <a:off x="2415591" y="873866"/>
            <a:ext cx="4235676" cy="5374534"/>
          </a:xfrm>
          <a:prstGeom prst="rect">
            <a:avLst/>
          </a:prstGeom>
        </p:spPr>
      </p:pic>
    </p:spTree>
    <p:extLst>
      <p:ext uri="{BB962C8B-B14F-4D97-AF65-F5344CB8AC3E}">
        <p14:creationId xmlns:p14="http://schemas.microsoft.com/office/powerpoint/2010/main" val="252544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F2DD8B28826F47A9C77AD0AA6C83B7" ma:contentTypeVersion="13" ma:contentTypeDescription="Create a new document." ma:contentTypeScope="" ma:versionID="8c09ca595f41fcda2dbf76b16a4d4834">
  <xsd:schema xmlns:xsd="http://www.w3.org/2001/XMLSchema" xmlns:xs="http://www.w3.org/2001/XMLSchema" xmlns:p="http://schemas.microsoft.com/office/2006/metadata/properties" xmlns:ns2="46dfaa95-281b-415a-be82-fce401c90741" xmlns:ns3="daa8625e-3880-45df-acee-de61df76c31d" targetNamespace="http://schemas.microsoft.com/office/2006/metadata/properties" ma:root="true" ma:fieldsID="35b446305945aaf25b785de4edbc12b9" ns2:_="" ns3:_="">
    <xsd:import namespace="46dfaa95-281b-415a-be82-fce401c90741"/>
    <xsd:import namespace="daa8625e-3880-45df-acee-de61df76c31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dfaa95-281b-415a-be82-fce401c907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a8625e-3880-45df-acee-de61df76c31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7A451F-138C-4A46-82A4-5A59A4C128A8}">
  <ds:schemaRefs>
    <ds:schemaRef ds:uri="http://schemas.microsoft.com/sharepoint/v3/contenttype/forms"/>
  </ds:schemaRefs>
</ds:datastoreItem>
</file>

<file path=customXml/itemProps2.xml><?xml version="1.0" encoding="utf-8"?>
<ds:datastoreItem xmlns:ds="http://schemas.openxmlformats.org/officeDocument/2006/customXml" ds:itemID="{855B7DE4-5575-4539-B0CB-D13C8321855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E8A97C7-697E-431D-B9C9-079C6EFE99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dfaa95-281b-415a-be82-fce401c90741"/>
    <ds:schemaRef ds:uri="daa8625e-3880-45df-acee-de61df76c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508</TotalTime>
  <Words>649</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Times New Roman</vt:lpstr>
      <vt:lpstr>Wingdings</vt:lpstr>
      <vt:lpstr>Wingdings 3</vt:lpstr>
      <vt:lpstr>Ion</vt:lpstr>
      <vt:lpstr>PowerPoint Presentation</vt:lpstr>
      <vt:lpstr>PowerPoint Presentation</vt:lpstr>
      <vt:lpstr>PowerPoint Presentation</vt:lpstr>
      <vt:lpstr>Bending Moments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Shear Forces and Bending Moments in Beams</dc:title>
  <dc:creator>John Reardon (John Reardon)</dc:creator>
  <cp:lastModifiedBy>JL Appleby</cp:lastModifiedBy>
  <cp:revision>5</cp:revision>
  <dcterms:created xsi:type="dcterms:W3CDTF">2021-11-15T00:31:48Z</dcterms:created>
  <dcterms:modified xsi:type="dcterms:W3CDTF">2021-11-17T04:30:23Z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0x010100EDF2DD8B28826F47A9C77AD0AA6C83B7</vt:lpwstr>
  </property>
</Properties>
</file>