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2" r:id="rId9"/>
    <p:sldId id="265" r:id="rId10"/>
    <p:sldId id="263" r:id="rId11"/>
    <p:sldId id="264" r:id="rId12"/>
    <p:sldId id="260" r:id="rId13"/>
    <p:sldId id="26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8"/>
            <p14:sldId id="259"/>
            <p14:sldId id="262"/>
            <p14:sldId id="265"/>
            <p14:sldId id="263"/>
            <p14:sldId id="264"/>
            <p14:sldId id="260"/>
            <p14:sldId id="261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Tips for tackling assembly drawings in the HSC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Yr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12 Engineering Studies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810-4E65-45AB-8E79-1DB987DD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B324-CAFF-4885-87CE-93A8EA88DC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81816" y="1435608"/>
            <a:ext cx="5957912" cy="7987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2017 </a:t>
            </a:r>
            <a:r>
              <a:rPr lang="en-AU" sz="1600" b="1" dirty="0"/>
              <a:t>HSC</a:t>
            </a:r>
            <a:r>
              <a:rPr lang="en-AU" sz="1400" b="1" dirty="0"/>
              <a:t> – Question 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Marking Guidelines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F5AF6-8263-4CA2-AD89-76A8C74B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" y="1435607"/>
            <a:ext cx="4426177" cy="4553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FD6C5-443B-4660-A5A3-338DFD2B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6" y="2234318"/>
            <a:ext cx="5816899" cy="1530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802DD-D21C-4217-8FFB-D391CA62746F}"/>
              </a:ext>
            </a:extLst>
          </p:cNvPr>
          <p:cNvSpPr txBox="1"/>
          <p:nvPr/>
        </p:nvSpPr>
        <p:spPr>
          <a:xfrm>
            <a:off x="5581815" y="3764747"/>
            <a:ext cx="5816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Note:</a:t>
            </a:r>
          </a:p>
          <a:p>
            <a:r>
              <a:rPr lang="en-AU" sz="1200" dirty="0"/>
              <a:t>6 mark value which means you have the opportunity to gain marks for partial solution which demonstrates understanding of key elements such as:</a:t>
            </a:r>
          </a:p>
          <a:p>
            <a:pPr marL="285750" indent="-285750">
              <a:buFontTx/>
              <a:buChar char="-"/>
            </a:pPr>
            <a:r>
              <a:rPr lang="en-AU" sz="1200" dirty="0"/>
              <a:t>Sectioning</a:t>
            </a:r>
          </a:p>
          <a:p>
            <a:pPr marL="285750" indent="-285750">
              <a:buFontTx/>
              <a:buChar char="-"/>
            </a:pPr>
            <a:r>
              <a:rPr lang="en-AU" sz="1200" dirty="0"/>
              <a:t>Thread Representation</a:t>
            </a:r>
          </a:p>
          <a:p>
            <a:pPr marL="285750" indent="-285750">
              <a:buFontTx/>
              <a:buChar char="-"/>
            </a:pPr>
            <a:r>
              <a:rPr lang="en-AU" sz="1200" dirty="0"/>
              <a:t>Nut Representation</a:t>
            </a:r>
          </a:p>
          <a:p>
            <a:pPr marL="285750" indent="-285750">
              <a:buFontTx/>
              <a:buChar char="-"/>
            </a:pPr>
            <a:r>
              <a:rPr lang="en-AU" sz="1200" dirty="0"/>
              <a:t>Centre lines</a:t>
            </a:r>
          </a:p>
          <a:p>
            <a:pPr marL="285750" indent="-285750">
              <a:buFontTx/>
              <a:buChar char="-"/>
            </a:pPr>
            <a:r>
              <a:rPr lang="en-AU" sz="1200" dirty="0"/>
              <a:t>Partial assembly</a:t>
            </a:r>
          </a:p>
          <a:p>
            <a:endParaRPr lang="en-AU" sz="1200" dirty="0"/>
          </a:p>
          <a:p>
            <a:r>
              <a:rPr lang="en-AU" sz="1200" b="1" dirty="0">
                <a:solidFill>
                  <a:srgbClr val="FF0000"/>
                </a:solidFill>
              </a:rPr>
              <a:t>Remember</a:t>
            </a:r>
            <a:r>
              <a:rPr lang="en-AU" sz="1200" dirty="0">
                <a:solidFill>
                  <a:srgbClr val="FF0000"/>
                </a:solidFill>
              </a:rPr>
              <a:t> – the more you demonstrate the closer you get to full marks</a:t>
            </a:r>
          </a:p>
        </p:txBody>
      </p:sp>
    </p:spTree>
    <p:extLst>
      <p:ext uri="{BB962C8B-B14F-4D97-AF65-F5344CB8AC3E}">
        <p14:creationId xmlns:p14="http://schemas.microsoft.com/office/powerpoint/2010/main" val="45663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51F-3BB1-4E04-AE81-4241322C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09F1-1FEF-4E9D-B0F1-A82056D6DF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24130" y="1440178"/>
            <a:ext cx="7364802" cy="476307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1" dirty="0"/>
              <a:t>2017 HSC – Question 23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Step 1 </a:t>
            </a:r>
            <a:r>
              <a:rPr lang="en-AU" sz="1400" dirty="0"/>
              <a:t>– Begin by </a:t>
            </a:r>
            <a:r>
              <a:rPr lang="en-AU" sz="1400" dirty="0" err="1"/>
              <a:t>analsing</a:t>
            </a:r>
            <a:r>
              <a:rPr lang="en-AU" sz="1400" dirty="0"/>
              <a:t> the question to clearly identify some of the knowledge and skills examiners will be looking for in your response.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The U-bolt clamp shown is used to hold a Ø42 digital TV aerial pipe in place. On the next page, draw an </a:t>
            </a:r>
            <a:r>
              <a:rPr lang="en-AU" sz="1400" b="1" dirty="0">
                <a:highlight>
                  <a:srgbClr val="FFFF00"/>
                </a:highlight>
              </a:rPr>
              <a:t>assembled half-sectional front view </a:t>
            </a:r>
            <a:r>
              <a:rPr lang="en-AU" sz="1400" b="1" dirty="0"/>
              <a:t>of this U-bolt clamp to </a:t>
            </a:r>
            <a:r>
              <a:rPr lang="en-AU" sz="1400" b="1" dirty="0">
                <a:highlight>
                  <a:srgbClr val="FFFF00"/>
                </a:highlight>
              </a:rPr>
              <a:t>AS1100 standards</a:t>
            </a:r>
            <a:r>
              <a:rPr lang="en-AU" sz="1400" b="1" dirty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The </a:t>
            </a:r>
            <a:r>
              <a:rPr lang="en-AU" sz="1400" b="1" dirty="0">
                <a:highlight>
                  <a:srgbClr val="FFFF00"/>
                </a:highlight>
              </a:rPr>
              <a:t>front is indicated by the direction of the arrow</a:t>
            </a:r>
            <a:r>
              <a:rPr lang="en-AU" sz="1400" b="1" dirty="0"/>
              <a:t>. Use a </a:t>
            </a:r>
            <a:r>
              <a:rPr lang="en-AU" sz="1400" b="1" dirty="0">
                <a:highlight>
                  <a:srgbClr val="FFFF00"/>
                </a:highlight>
              </a:rPr>
              <a:t>scale of 2 : 1 </a:t>
            </a:r>
            <a:r>
              <a:rPr lang="en-AU" sz="1400" b="1" dirty="0"/>
              <a:t>and place the </a:t>
            </a:r>
            <a:r>
              <a:rPr lang="en-AU" sz="1400" b="1" dirty="0">
                <a:highlight>
                  <a:srgbClr val="FFFF00"/>
                </a:highlight>
              </a:rPr>
              <a:t>half section on the right-hand side.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400" i="1" dirty="0"/>
              <a:t>Half-section; make sure that you only section half of the front view and it is specified that this should the right hand side that appears in section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400" i="1" dirty="0"/>
              <a:t>AS1100 standards; make sure to apply appropriate standards to your drawing; in this example you need to check standards for sectional views, external threads and nuts as well as following appropriate standards for orthogonal drawings (position of views, line types etc)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AU" sz="1400" i="1" dirty="0"/>
              <a:t>Scale 2:1; double size</a:t>
            </a:r>
          </a:p>
          <a:p>
            <a:endParaRPr lang="en-AU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4761E-E6A3-459A-9488-180A5666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8" y="1409451"/>
            <a:ext cx="3263254" cy="47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551F-3BB1-4E04-AE81-4241322C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09F1-1FEF-4E9D-B0F1-A82056D6DF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5486" y="1440179"/>
            <a:ext cx="5953445" cy="1231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1" dirty="0"/>
              <a:t>2017 HSC – Question 23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00" b="1" dirty="0"/>
              <a:t>Step 2 – </a:t>
            </a:r>
            <a:r>
              <a:rPr lang="en-AU" sz="1600" dirty="0"/>
              <a:t>analyse the drawing carefully noting all important dimensions and notes supplied</a:t>
            </a:r>
            <a:endParaRPr lang="en-AU" sz="1600" i="1" dirty="0"/>
          </a:p>
          <a:p>
            <a:endParaRPr lang="en-AU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A7D241-3CAF-4156-A99A-74C8CC105E71}"/>
              </a:ext>
            </a:extLst>
          </p:cNvPr>
          <p:cNvSpPr/>
          <p:nvPr/>
        </p:nvSpPr>
        <p:spPr>
          <a:xfrm>
            <a:off x="3936245" y="1440179"/>
            <a:ext cx="1510748" cy="195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DB071D-E718-4100-9796-450619E57DFC}"/>
              </a:ext>
            </a:extLst>
          </p:cNvPr>
          <p:cNvCxnSpPr/>
          <p:nvPr/>
        </p:nvCxnSpPr>
        <p:spPr>
          <a:xfrm flipH="1" flipV="1">
            <a:off x="5446993" y="2926080"/>
            <a:ext cx="877432" cy="230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58256E-903E-487E-B2A4-F02B611B2CFB}"/>
              </a:ext>
            </a:extLst>
          </p:cNvPr>
          <p:cNvSpPr txBox="1"/>
          <p:nvPr/>
        </p:nvSpPr>
        <p:spPr>
          <a:xfrm>
            <a:off x="6324425" y="3045610"/>
            <a:ext cx="346676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1"/>
                </a:solidFill>
              </a:rPr>
              <a:t>Detail drawing showing spacing for holes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1F9F79-25D2-45BA-AEBC-A0FB6C266D07}"/>
              </a:ext>
            </a:extLst>
          </p:cNvPr>
          <p:cNvSpPr/>
          <p:nvPr/>
        </p:nvSpPr>
        <p:spPr>
          <a:xfrm>
            <a:off x="1025716" y="5459869"/>
            <a:ext cx="898497" cy="89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E10657-1B5D-424B-BEDA-BFA98A491DD8}"/>
              </a:ext>
            </a:extLst>
          </p:cNvPr>
          <p:cNvGrpSpPr/>
          <p:nvPr/>
        </p:nvGrpSpPr>
        <p:grpSpPr>
          <a:xfrm>
            <a:off x="521207" y="1440178"/>
            <a:ext cx="11063704" cy="4969766"/>
            <a:chOff x="521207" y="1440178"/>
            <a:chExt cx="11063704" cy="496976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B2889AD-238D-437E-BBD6-61A931F9FCDD}"/>
                </a:ext>
              </a:extLst>
            </p:cNvPr>
            <p:cNvGrpSpPr/>
            <p:nvPr/>
          </p:nvGrpSpPr>
          <p:grpSpPr>
            <a:xfrm>
              <a:off x="521207" y="1440178"/>
              <a:ext cx="11063704" cy="4969766"/>
              <a:chOff x="521207" y="1440178"/>
              <a:chExt cx="11063704" cy="496976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15720E-AC7F-4D69-851E-B6381FA6FF0B}"/>
                  </a:ext>
                </a:extLst>
              </p:cNvPr>
              <p:cNvGrpSpPr/>
              <p:nvPr/>
            </p:nvGrpSpPr>
            <p:grpSpPr>
              <a:xfrm>
                <a:off x="521207" y="1440178"/>
                <a:ext cx="11063704" cy="4969766"/>
                <a:chOff x="521207" y="1440178"/>
                <a:chExt cx="11063704" cy="4969766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F0C0D40-F3FF-4E96-8DAD-A6A513DB2C7E}"/>
                    </a:ext>
                  </a:extLst>
                </p:cNvPr>
                <p:cNvGrpSpPr/>
                <p:nvPr/>
              </p:nvGrpSpPr>
              <p:grpSpPr>
                <a:xfrm>
                  <a:off x="521207" y="1440178"/>
                  <a:ext cx="9727674" cy="4969766"/>
                  <a:chOff x="521207" y="1440178"/>
                  <a:chExt cx="9727674" cy="4969766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24CB5EE4-3C9D-4411-BA5D-9C49EF8121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521207" y="1440178"/>
                    <a:ext cx="4925786" cy="4969766"/>
                  </a:xfrm>
                  <a:prstGeom prst="rect">
                    <a:avLst/>
                  </a:prstGeom>
                </p:spPr>
              </p:pic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926E06A5-B6B2-4A27-92F6-FA8AC26515C5}"/>
                      </a:ext>
                    </a:extLst>
                  </p:cNvPr>
                  <p:cNvSpPr/>
                  <p:nvPr/>
                </p:nvSpPr>
                <p:spPr>
                  <a:xfrm>
                    <a:off x="3880236" y="3697357"/>
                    <a:ext cx="922352" cy="922352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E1D8A769-361C-4F6E-9F3E-CCC54F1E8175}"/>
                      </a:ext>
                    </a:extLst>
                  </p:cNvPr>
                  <p:cNvCxnSpPr>
                    <a:cxnSpLocks/>
                    <a:stCxn id="9" idx="1"/>
                  </p:cNvCxnSpPr>
                  <p:nvPr/>
                </p:nvCxnSpPr>
                <p:spPr>
                  <a:xfrm flipH="1">
                    <a:off x="4802588" y="3996828"/>
                    <a:ext cx="1447137" cy="1040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18F13DA-2F9E-4BD9-91C6-867330125EAD}"/>
                      </a:ext>
                    </a:extLst>
                  </p:cNvPr>
                  <p:cNvSpPr txBox="1"/>
                  <p:nvPr/>
                </p:nvSpPr>
                <p:spPr>
                  <a:xfrm>
                    <a:off x="6249725" y="3858328"/>
                    <a:ext cx="3999156" cy="276999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200" dirty="0">
                        <a:solidFill>
                          <a:schemeClr val="accent1"/>
                        </a:solidFill>
                      </a:rPr>
                      <a:t>Thread information including Major</a:t>
                    </a:r>
                    <a:r>
                      <a:rPr lang="az-Cyrl-AZ" sz="1200" dirty="0">
                        <a:solidFill>
                          <a:schemeClr val="accent1"/>
                        </a:solidFill>
                      </a:rPr>
                      <a:t>Ф</a:t>
                    </a:r>
                    <a:r>
                      <a:rPr lang="en-AU" sz="1200" dirty="0">
                        <a:solidFill>
                          <a:schemeClr val="accent1"/>
                        </a:solidFill>
                      </a:rPr>
                      <a:t> and thread length</a:t>
                    </a:r>
                  </a:p>
                </p:txBody>
              </p:sp>
            </p:grp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E2390E3-7491-4E3E-AAA1-F01D07447253}"/>
                    </a:ext>
                  </a:extLst>
                </p:cNvPr>
                <p:cNvSpPr/>
                <p:nvPr/>
              </p:nvSpPr>
              <p:spPr>
                <a:xfrm>
                  <a:off x="1812900" y="5001372"/>
                  <a:ext cx="898497" cy="89849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FF5BD8D3-47FF-4B1F-9371-2421B48C8CCB}"/>
                    </a:ext>
                  </a:extLst>
                </p:cNvPr>
                <p:cNvCxnSpPr>
                  <a:cxnSpLocks/>
                  <a:stCxn id="14" idx="1"/>
                </p:cNvCxnSpPr>
                <p:nvPr/>
              </p:nvCxnSpPr>
              <p:spPr>
                <a:xfrm flipH="1">
                  <a:off x="2711397" y="4971751"/>
                  <a:ext cx="3484784" cy="3803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F485683-7F5B-4359-B169-046BFA0B8934}"/>
                    </a:ext>
                  </a:extLst>
                </p:cNvPr>
                <p:cNvSpPr txBox="1"/>
                <p:nvPr/>
              </p:nvSpPr>
              <p:spPr>
                <a:xfrm>
                  <a:off x="6196181" y="4833251"/>
                  <a:ext cx="5388730" cy="276999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200" dirty="0">
                      <a:solidFill>
                        <a:schemeClr val="accent1"/>
                      </a:solidFill>
                    </a:rPr>
                    <a:t>Nut information; note little things such as x2. Must show two nuts in position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3089C16-0941-4C8D-829E-1D8EC219DFC2}"/>
                  </a:ext>
                </a:extLst>
              </p:cNvPr>
              <p:cNvCxnSpPr/>
              <p:nvPr/>
            </p:nvCxnSpPr>
            <p:spPr>
              <a:xfrm flipH="1" flipV="1">
                <a:off x="1924213" y="5929490"/>
                <a:ext cx="4325512" cy="2089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AA23A3-90D1-4A8B-A043-6BC5BD6A9213}"/>
                  </a:ext>
                </a:extLst>
              </p:cNvPr>
              <p:cNvSpPr txBox="1"/>
              <p:nvPr/>
            </p:nvSpPr>
            <p:spPr>
              <a:xfrm>
                <a:off x="6298135" y="5896701"/>
                <a:ext cx="4579602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>
                    <a:solidFill>
                      <a:schemeClr val="accent1"/>
                    </a:solidFill>
                  </a:rPr>
                  <a:t>Arrow indicating direction of viewing for front view. Note in this example that is also indicating view will be sectioned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243AFE-F76F-4554-BC84-994BDDE565CB}"/>
                </a:ext>
              </a:extLst>
            </p:cNvPr>
            <p:cNvSpPr/>
            <p:nvPr/>
          </p:nvSpPr>
          <p:spPr>
            <a:xfrm>
              <a:off x="3999521" y="1513877"/>
              <a:ext cx="1383511" cy="18166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E400F25-2EEC-48A7-9E8A-65EFF08FCC67}"/>
                </a:ext>
              </a:extLst>
            </p:cNvPr>
            <p:cNvSpPr/>
            <p:nvPr/>
          </p:nvSpPr>
          <p:spPr>
            <a:xfrm>
              <a:off x="1033672" y="5487246"/>
              <a:ext cx="898497" cy="8984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185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810-4E65-45AB-8E79-1DB987DD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B324-CAFF-4885-87CE-93A8EA88DC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81816" y="1435607"/>
            <a:ext cx="5957912" cy="31841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2017 </a:t>
            </a:r>
            <a:r>
              <a:rPr lang="en-AU" sz="1600" b="1" dirty="0"/>
              <a:t>HSC</a:t>
            </a:r>
            <a:r>
              <a:rPr lang="en-AU" sz="1400" b="1" dirty="0"/>
              <a:t> – Question 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Step 3 – </a:t>
            </a:r>
            <a:r>
              <a:rPr lang="en-AU" sz="1400" dirty="0"/>
              <a:t>look at how the components align, thinking about how they would slide together when compressed along x, y and/or z axis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/>
              <a:t>Look for common dimensions which indicate placement of components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B360F-FFAE-474E-B334-4F17D6AD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7" y="1435608"/>
            <a:ext cx="4779396" cy="4822069"/>
          </a:xfrm>
          <a:prstGeom prst="rect">
            <a:avLst/>
          </a:prstGeom>
        </p:spPr>
      </p:pic>
      <p:pic>
        <p:nvPicPr>
          <p:cNvPr id="1026" name="Picture 2" descr="want Z axis is up not Y axis, second contour problem | WPF Chart Forums">
            <a:extLst>
              <a:ext uri="{FF2B5EF4-FFF2-40B4-BE49-F238E27FC236}">
                <a16:creationId xmlns:a16="http://schemas.microsoft.com/office/drawing/2014/main" id="{BB3C61B8-768F-4BDF-901E-9CDA0378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12" y="2513027"/>
            <a:ext cx="1423996" cy="11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369-4869-4817-ABD6-1A3BEDC7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–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B32A-4D87-47B0-B8B1-D8F3979AE0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sz="1400" dirty="0"/>
              <a:t>Draw first major component paying attention to sizes and scale.</a:t>
            </a:r>
          </a:p>
          <a:p>
            <a:r>
              <a:rPr lang="en-AU" sz="1400" dirty="0">
                <a:solidFill>
                  <a:schemeClr val="accent1"/>
                </a:solidFill>
              </a:rPr>
              <a:t>Note: simple drawing instruments such as a compass, set squares and eraser will help with the presentation and accuracy of your drawing. Make sure you have ALL necessary equipment with you on the day of the exam.</a:t>
            </a:r>
          </a:p>
          <a:p>
            <a:r>
              <a:rPr lang="en-AU" sz="1400" dirty="0">
                <a:solidFill>
                  <a:schemeClr val="accent1"/>
                </a:solidFill>
              </a:rPr>
              <a:t>However in the case of being rushed for time a quick sketch will enable you to demonstrate understanding of key concepts.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FDF03-F388-4A10-820A-887D2749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51658" y="939668"/>
            <a:ext cx="3722984" cy="49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369-4869-4817-ABD6-1A3BEDC7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– Step by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5EFC9-9A62-4568-B0C1-5DE29A58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75890" y="-15773"/>
            <a:ext cx="3325234" cy="62279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573BA9-4A9C-467C-87B6-973FB82F45DE}"/>
              </a:ext>
            </a:extLst>
          </p:cNvPr>
          <p:cNvSpPr txBox="1">
            <a:spLocks/>
          </p:cNvSpPr>
          <p:nvPr/>
        </p:nvSpPr>
        <p:spPr>
          <a:xfrm>
            <a:off x="521207" y="2390152"/>
            <a:ext cx="4647141" cy="269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Apply sectioning where appropriate.</a:t>
            </a:r>
          </a:p>
          <a:p>
            <a:r>
              <a:rPr lang="en-AU" sz="1400" dirty="0">
                <a:solidFill>
                  <a:schemeClr val="accent1"/>
                </a:solidFill>
              </a:rPr>
              <a:t>You are now building your marks as you demonstrate your understanding of concepts such as sectional views.</a:t>
            </a:r>
          </a:p>
        </p:txBody>
      </p:sp>
    </p:spTree>
    <p:extLst>
      <p:ext uri="{BB962C8B-B14F-4D97-AF65-F5344CB8AC3E}">
        <p14:creationId xmlns:p14="http://schemas.microsoft.com/office/powerpoint/2010/main" val="99384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369-4869-4817-ABD6-1A3BEDC7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–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B32A-4D87-47B0-B8B1-D8F3979AE0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2390152"/>
            <a:ext cx="5092414" cy="3645666"/>
          </a:xfrm>
        </p:spPr>
        <p:txBody>
          <a:bodyPr>
            <a:normAutofit/>
          </a:bodyPr>
          <a:lstStyle/>
          <a:p>
            <a:r>
              <a:rPr lang="en-AU" sz="1400" dirty="0"/>
              <a:t>Progressively add components and detail to your drawing. Take special care to note dimensions such as length of bolts, depth of holes etc to ensure correct placement and positioning.</a:t>
            </a:r>
          </a:p>
          <a:p>
            <a:r>
              <a:rPr lang="en-AU" sz="1400" dirty="0"/>
              <a:t>Add detail such as threads as you go.</a:t>
            </a:r>
          </a:p>
          <a:p>
            <a:r>
              <a:rPr lang="en-AU" sz="1400" dirty="0">
                <a:solidFill>
                  <a:schemeClr val="accent1"/>
                </a:solidFill>
              </a:rPr>
              <a:t>Further marks are gained as you demonstrate knowledge of thread representation.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4A73-5A31-450E-9A14-1960D433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88" y="1435607"/>
            <a:ext cx="4416552" cy="46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369-4869-4817-ABD6-1A3BEDC7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 –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B32A-4D87-47B0-B8B1-D8F3979AE0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576" y="2445224"/>
            <a:ext cx="6171405" cy="2110674"/>
          </a:xfrm>
        </p:spPr>
        <p:txBody>
          <a:bodyPr>
            <a:normAutofit/>
          </a:bodyPr>
          <a:lstStyle/>
          <a:p>
            <a:r>
              <a:rPr lang="en-AU" sz="1400" dirty="0"/>
              <a:t>Add final components and finalise your drawing by darkening outlines, erasing unnecessary lines etc.</a:t>
            </a:r>
          </a:p>
          <a:p>
            <a:r>
              <a:rPr lang="en-AU" sz="1400" dirty="0">
                <a:solidFill>
                  <a:schemeClr val="accent1"/>
                </a:solidFill>
              </a:rPr>
              <a:t>Note: a good quality sketch can earn you the same or close to the same marks as a drawing done with instruments but can take a fraction of the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53455-3C5C-4FB2-85E6-AE8B6D8C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54" y="1316049"/>
            <a:ext cx="4286470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0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8810-4E65-45AB-8E79-1DB987DD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Assembly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B324-CAFF-4885-87CE-93A8EA88DC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50970" y="1421494"/>
            <a:ext cx="2488758" cy="7987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2017 </a:t>
            </a:r>
            <a:r>
              <a:rPr lang="en-AU" sz="1600" b="1" dirty="0"/>
              <a:t>HSC</a:t>
            </a:r>
            <a:r>
              <a:rPr lang="en-AU" sz="1400" b="1" dirty="0"/>
              <a:t> – Question 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b="1" dirty="0"/>
              <a:t>Annotated Solution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6121E3-2D38-4750-AD6C-2D7058FDFACA}"/>
              </a:ext>
            </a:extLst>
          </p:cNvPr>
          <p:cNvGrpSpPr/>
          <p:nvPr/>
        </p:nvGrpSpPr>
        <p:grpSpPr>
          <a:xfrm>
            <a:off x="465547" y="1435607"/>
            <a:ext cx="10761695" cy="4617283"/>
            <a:chOff x="465547" y="1435607"/>
            <a:chExt cx="10761695" cy="461728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688B93-0093-47C3-B18C-F7CB25DD4A9B}"/>
                </a:ext>
              </a:extLst>
            </p:cNvPr>
            <p:cNvGrpSpPr/>
            <p:nvPr/>
          </p:nvGrpSpPr>
          <p:grpSpPr>
            <a:xfrm>
              <a:off x="465547" y="1435607"/>
              <a:ext cx="10761695" cy="4617283"/>
              <a:chOff x="465547" y="1435607"/>
              <a:chExt cx="10761695" cy="46172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AD1CC5A-975F-486F-8ACD-BB8037028704}"/>
                  </a:ext>
                </a:extLst>
              </p:cNvPr>
              <p:cNvGrpSpPr/>
              <p:nvPr/>
            </p:nvGrpSpPr>
            <p:grpSpPr>
              <a:xfrm>
                <a:off x="465547" y="1435607"/>
                <a:ext cx="10761695" cy="4617283"/>
                <a:chOff x="465547" y="1435607"/>
                <a:chExt cx="10761695" cy="4617283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207E441-2F0F-4AFE-86AE-E4FA16AEE503}"/>
                    </a:ext>
                  </a:extLst>
                </p:cNvPr>
                <p:cNvGrpSpPr/>
                <p:nvPr/>
              </p:nvGrpSpPr>
              <p:grpSpPr>
                <a:xfrm>
                  <a:off x="465547" y="1435607"/>
                  <a:ext cx="10761695" cy="4617283"/>
                  <a:chOff x="465547" y="1435607"/>
                  <a:chExt cx="10761695" cy="4617283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165C4368-9E66-4341-80BD-B3CBDAE1224F}"/>
                      </a:ext>
                    </a:extLst>
                  </p:cNvPr>
                  <p:cNvGrpSpPr/>
                  <p:nvPr/>
                </p:nvGrpSpPr>
                <p:grpSpPr>
                  <a:xfrm>
                    <a:off x="465547" y="1435607"/>
                    <a:ext cx="10761695" cy="4617283"/>
                    <a:chOff x="465547" y="1435607"/>
                    <a:chExt cx="10761695" cy="4617283"/>
                  </a:xfrm>
                </p:grpSpPr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9ABF5AF6-8263-4CA2-AD89-76A8C74B24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52272" y="1435607"/>
                      <a:ext cx="4426177" cy="4553184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7" name="Straight Arrow Connector 6">
                      <a:extLst>
                        <a:ext uri="{FF2B5EF4-FFF2-40B4-BE49-F238E27FC236}">
                          <a16:creationId xmlns:a16="http://schemas.microsoft.com/office/drawing/2014/main" id="{98F48A0C-566D-42D7-ADCF-B83D93197E8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405023" y="2528515"/>
                      <a:ext cx="1478942" cy="31805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83BC9612-660E-4BBE-B019-D4EA317A52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1674" y="2379764"/>
                      <a:ext cx="1610503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Correct Assembly</a:t>
                      </a:r>
                    </a:p>
                  </p:txBody>
                </p:sp>
                <p:cxnSp>
                  <p:nvCxnSpPr>
                    <p:cNvPr id="10" name="Straight Arrow Connector 9">
                      <a:extLst>
                        <a:ext uri="{FF2B5EF4-FFF2-40B4-BE49-F238E27FC236}">
                          <a16:creationId xmlns:a16="http://schemas.microsoft.com/office/drawing/2014/main" id="{07F7E4E6-592B-4485-AB69-920731D048E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484536" y="4110824"/>
                      <a:ext cx="1399429" cy="30215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15D73C69-7D35-495B-AEAB-2550EC7DCC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7719" y="3964592"/>
                      <a:ext cx="1399429" cy="31805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External thread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C9C8682-762C-4F90-AA03-4D946043B4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3965" y="5157150"/>
                      <a:ext cx="2099145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Hatching of cut surfaces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E87B6FC-64E7-4B0D-A46A-DC8B9DA3D3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1673" y="3167672"/>
                      <a:ext cx="2660077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Only right hand side sectioned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764EEEA9-D9EF-4F02-A5CA-8B8E401C5B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5547" y="1754720"/>
                      <a:ext cx="1164470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Centre Lines</a:t>
                      </a:r>
                    </a:p>
                  </p:txBody>
                </p: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1C211AF0-9969-4045-8309-3CF4B06367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4452" y="5745113"/>
                      <a:ext cx="5422790" cy="307777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accent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400" dirty="0">
                          <a:solidFill>
                            <a:schemeClr val="accent1"/>
                          </a:solidFill>
                        </a:rPr>
                        <a:t>Correct representation of nuts using AS1100 to determine sizes</a:t>
                      </a:r>
                    </a:p>
                  </p:txBody>
                </p:sp>
              </p:grp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3C001377-BDD2-4029-A192-19EC88835D5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738977" y="4723075"/>
                    <a:ext cx="1144988" cy="55659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A1A1801C-6C85-4402-94D9-4B0A387B3AF5}"/>
                    </a:ext>
                  </a:extLst>
                </p:cNvPr>
                <p:cNvCxnSpPr/>
                <p:nvPr/>
              </p:nvCxnSpPr>
              <p:spPr>
                <a:xfrm>
                  <a:off x="1630017" y="2062497"/>
                  <a:ext cx="858741" cy="11929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EEA0A48-CBF2-487E-B8B0-E16B26BD6ED2}"/>
                  </a:ext>
                </a:extLst>
              </p:cNvPr>
              <p:cNvCxnSpPr/>
              <p:nvPr/>
            </p:nvCxnSpPr>
            <p:spPr>
              <a:xfrm flipH="1">
                <a:off x="4222143" y="3307743"/>
                <a:ext cx="1649531" cy="1908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447D380-6ADF-45FA-8A62-7782DC906D68}"/>
                </a:ext>
              </a:extLst>
            </p:cNvPr>
            <p:cNvCxnSpPr/>
            <p:nvPr/>
          </p:nvCxnSpPr>
          <p:spPr>
            <a:xfrm flipH="1" flipV="1">
              <a:off x="4667416" y="5224007"/>
              <a:ext cx="1137036" cy="6838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920FFC-5CC2-45E3-9B9C-30947B70145A}"/>
              </a:ext>
            </a:extLst>
          </p:cNvPr>
          <p:cNvSpPr txBox="1"/>
          <p:nvPr/>
        </p:nvSpPr>
        <p:spPr>
          <a:xfrm>
            <a:off x="1411032" y="5907819"/>
            <a:ext cx="29554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</a:rPr>
              <a:t>Application of scale 2:1 – drawn to double specified dimensions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7F95E9-98ED-4FE6-825B-DCB473BB92AA}"/>
              </a:ext>
            </a:extLst>
          </p:cNvPr>
          <p:cNvSpPr txBox="1"/>
          <p:nvPr/>
        </p:nvSpPr>
        <p:spPr>
          <a:xfrm>
            <a:off x="9144000" y="2855955"/>
            <a:ext cx="2083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>
                <a:solidFill>
                  <a:srgbClr val="FF0000"/>
                </a:solidFill>
              </a:rPr>
              <a:t>Note:</a:t>
            </a:r>
            <a:r>
              <a:rPr lang="en-AU" dirty="0">
                <a:solidFill>
                  <a:srgbClr val="FF0000"/>
                </a:solidFill>
              </a:rPr>
              <a:t> Each time you address one of these you are giving yourself the opportunity to gain marks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19E0B0-E3EA-4ABD-9137-C60286F60C77}"/>
              </a:ext>
            </a:extLst>
          </p:cNvPr>
          <p:cNvCxnSpPr/>
          <p:nvPr/>
        </p:nvCxnSpPr>
        <p:spPr>
          <a:xfrm flipH="1">
            <a:off x="3371353" y="1685677"/>
            <a:ext cx="230588" cy="270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0449522-84E8-453C-B4E2-8373499391EF}"/>
              </a:ext>
            </a:extLst>
          </p:cNvPr>
          <p:cNvSpPr txBox="1"/>
          <p:nvPr/>
        </p:nvSpPr>
        <p:spPr>
          <a:xfrm>
            <a:off x="3609627" y="1494729"/>
            <a:ext cx="284656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</a:rPr>
              <a:t>Do not section bolts, shafts etc</a:t>
            </a:r>
          </a:p>
        </p:txBody>
      </p:sp>
    </p:spTree>
    <p:extLst>
      <p:ext uri="{BB962C8B-B14F-4D97-AF65-F5344CB8AC3E}">
        <p14:creationId xmlns:p14="http://schemas.microsoft.com/office/powerpoint/2010/main" val="539185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ps for tackling assembly drawings in the HSC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ssembly Drawings -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ssembly Drawings - 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ssembly Drawings&amp;quot;&quot;/&gt;&lt;property id=&quot;20307&quot; value=&quot;259&quot;/&gt;&lt;/object&gt;&lt;object type=&quot;3&quot; unique_id=&quot;10056&quot;&gt;&lt;property id=&quot;20148&quot; value=&quot;5&quot;/&gt;&lt;property id=&quot;20300&quot; value=&quot;Slide 9 - &amp;quot;Assembly Drawings&amp;quot;&quot;/&gt;&lt;property id=&quot;20307&quot; value=&quot;260&quot;/&gt;&lt;/object&gt;&lt;object type=&quot;3&quot; unique_id=&quot;10057&quot;&gt;&lt;property id=&quot;20148&quot; value=&quot;5&quot;/&gt;&lt;property id=&quot;20300&quot; value=&quot;Slide 10 - &amp;quot;Assembly Drawings&amp;quot;&quot;/&gt;&lt;property id=&quot;20307&quot; value=&quot;261&quot;/&gt;&lt;/object&gt;&lt;object type=&quot;3&quot; unique_id=&quot;10162&quot;&gt;&lt;property id=&quot;20148&quot; value=&quot;5&quot;/&gt;&lt;property id=&quot;20300&quot; value=&quot;Slide 5 - &amp;quot;Assembly Drawings – Step by Step&amp;quot;&quot;/&gt;&lt;property id=&quot;20307&quot; value=&quot;262&quot;/&gt;&lt;/object&gt;&lt;object type=&quot;3&quot; unique_id=&quot;10163&quot;&gt;&lt;property id=&quot;20148&quot; value=&quot;5&quot;/&gt;&lt;property id=&quot;20300&quot; value=&quot;Slide 7 - &amp;quot;Assembly Drawings – Step by Step&amp;quot;&quot;/&gt;&lt;property id=&quot;20307&quot; value=&quot;263&quot;/&gt;&lt;/object&gt;&lt;object type=&quot;3&quot; unique_id=&quot;10164&quot;&gt;&lt;property id=&quot;20148&quot; value=&quot;5&quot;/&gt;&lt;property id=&quot;20300&quot; value=&quot;Slide 8 - &amp;quot;Assembly Drawings – Step by Step&amp;quot;&quot;/&gt;&lt;property id=&quot;20307&quot; value=&quot;264&quot;/&gt;&lt;/object&gt;&lt;object type=&quot;3&quot; unique_id=&quot;10198&quot;&gt;&lt;property id=&quot;20148&quot; value=&quot;5&quot;/&gt;&lt;property id=&quot;20300&quot; value=&quot;Slide 6 - &amp;quot;Assembly Drawings – Step by Step&amp;quot;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654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WelcomeDoc</vt:lpstr>
      <vt:lpstr>Tips for tackling assembly drawings in the HSC</vt:lpstr>
      <vt:lpstr>Assembly Drawings - </vt:lpstr>
      <vt:lpstr>Assembly Drawings - </vt:lpstr>
      <vt:lpstr>Assembly Drawings</vt:lpstr>
      <vt:lpstr>Assembly Drawings – Step by Step</vt:lpstr>
      <vt:lpstr>Assembly Drawings – Step by Step</vt:lpstr>
      <vt:lpstr>Assembly Drawings – Step by Step</vt:lpstr>
      <vt:lpstr>Assembly Drawings – Step by Step</vt:lpstr>
      <vt:lpstr>Assembly Drawings</vt:lpstr>
      <vt:lpstr>Assembly Drawings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2021-08-19T04:40:17Z</dcterms:created>
  <dcterms:modified xsi:type="dcterms:W3CDTF">2021-08-24T07:40:41Z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