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en.m.cavanagh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Sydney Temperature-24</a:t>
            </a:r>
            <a:r>
              <a:rPr lang="en-AU" baseline="0"/>
              <a:t> Hour</a:t>
            </a:r>
            <a:endParaRPr lang="en-A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Sheet1!$A$1:$A$12</c:f>
              <c:numCache>
                <c:formatCode>[$-F400]h:mm:ss\ AM/PM</c:formatCode>
                <c:ptCount val="12"/>
                <c:pt idx="0">
                  <c:v>11</c:v>
                </c:pt>
                <c:pt idx="1">
                  <c:v>11.833333333333334</c:v>
                </c:pt>
                <c:pt idx="2">
                  <c:v>11.75</c:v>
                </c:pt>
                <c:pt idx="3">
                  <c:v>11.666666666666666</c:v>
                </c:pt>
                <c:pt idx="4">
                  <c:v>11.583333333333334</c:v>
                </c:pt>
                <c:pt idx="5">
                  <c:v>11.5</c:v>
                </c:pt>
                <c:pt idx="6">
                  <c:v>11.416666666666666</c:v>
                </c:pt>
                <c:pt idx="7">
                  <c:v>11.333333333333334</c:v>
                </c:pt>
                <c:pt idx="8">
                  <c:v>11.25</c:v>
                </c:pt>
                <c:pt idx="9">
                  <c:v>11.166666666666666</c:v>
                </c:pt>
                <c:pt idx="10">
                  <c:v>11.083333333333334</c:v>
                </c:pt>
                <c:pt idx="11">
                  <c:v>12</c:v>
                </c:pt>
              </c:numCache>
            </c:numRef>
          </c:cat>
          <c:val>
            <c:numRef>
              <c:f>Sheet1!$B$1:$B$12</c:f>
              <c:numCache>
                <c:formatCode>0.0</c:formatCode>
                <c:ptCount val="12"/>
                <c:pt idx="0">
                  <c:v>10.8</c:v>
                </c:pt>
                <c:pt idx="1">
                  <c:v>8.5</c:v>
                </c:pt>
                <c:pt idx="2">
                  <c:v>8</c:v>
                </c:pt>
                <c:pt idx="3">
                  <c:v>9</c:v>
                </c:pt>
                <c:pt idx="4">
                  <c:v>17.5</c:v>
                </c:pt>
                <c:pt idx="5">
                  <c:v>21.8</c:v>
                </c:pt>
                <c:pt idx="6">
                  <c:v>23.7</c:v>
                </c:pt>
                <c:pt idx="7">
                  <c:v>17.5</c:v>
                </c:pt>
                <c:pt idx="8">
                  <c:v>14.3</c:v>
                </c:pt>
                <c:pt idx="9">
                  <c:v>10.4</c:v>
                </c:pt>
                <c:pt idx="10">
                  <c:v>12.1</c:v>
                </c:pt>
                <c:pt idx="11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7F-431A-AAFC-B306ADD9F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7982576"/>
        <c:axId val="1120123136"/>
      </c:lineChart>
      <c:catAx>
        <c:axId val="1047982576"/>
        <c:scaling>
          <c:orientation val="minMax"/>
        </c:scaling>
        <c:delete val="0"/>
        <c:axPos val="b"/>
        <c:numFmt formatCode="[$-F400]h:mm:ss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123136"/>
        <c:crosses val="autoZero"/>
        <c:auto val="1"/>
        <c:lblAlgn val="ctr"/>
        <c:lblOffset val="100"/>
        <c:noMultiLvlLbl val="0"/>
      </c:catAx>
      <c:valAx>
        <c:axId val="112012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98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0" i="0" u="none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b="0" i="0" u="none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youtu.be/zC5KFnSUPNo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785B-D429-4568-BD92-5670DB51F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Sampling and quantisation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427B1-860A-437E-AE2D-E55167484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Year 12 Engineering Studies - Telecommunications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7054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2B78-F252-4AD1-93D3-76409409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427979"/>
            <a:ext cx="10575235" cy="1188720"/>
          </a:xfrm>
        </p:spPr>
        <p:txBody>
          <a:bodyPr/>
          <a:lstStyle/>
          <a:p>
            <a:r>
              <a:rPr lang="en-AU" dirty="0"/>
              <a:t>Analogue and Digital Signals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2DAFA4-A5FD-4AFF-A01A-CF61558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4989443"/>
            <a:ext cx="5384102" cy="1272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Analogue Signals – constantly changing values (amplitude)</a:t>
            </a:r>
          </a:p>
          <a:p>
            <a:pPr marL="0" indent="0" algn="ctr">
              <a:buNone/>
            </a:pPr>
            <a:r>
              <a:rPr lang="en-AU" dirty="0"/>
              <a:t>Sinusoidal Wave Form</a:t>
            </a:r>
          </a:p>
        </p:txBody>
      </p:sp>
      <p:pic>
        <p:nvPicPr>
          <p:cNvPr id="1028" name="Picture 4" descr="SOUND WAVES - tritonbkrzysztofczyk">
            <a:extLst>
              <a:ext uri="{FF2B5EF4-FFF2-40B4-BE49-F238E27FC236}">
                <a16:creationId xmlns:a16="http://schemas.microsoft.com/office/drawing/2014/main" id="{7B9B5C7E-8379-428B-BB83-41EAA93AF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" y="1942305"/>
            <a:ext cx="5384102" cy="253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D071CB68-B075-4EA7-8155-1CF58789559B}"/>
              </a:ext>
            </a:extLst>
          </p:cNvPr>
          <p:cNvSpPr txBox="1">
            <a:spLocks/>
          </p:cNvSpPr>
          <p:nvPr/>
        </p:nvSpPr>
        <p:spPr>
          <a:xfrm>
            <a:off x="6512200" y="4992756"/>
            <a:ext cx="5203127" cy="127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/>
              <a:t>Digital Signals Signals – fixed values (binary 0 &amp; 1,  ternary 0, 1 &amp; 2, quaternary 0,1,2 &amp;3)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dirty="0"/>
              <a:t>Square Wave Form</a:t>
            </a:r>
          </a:p>
        </p:txBody>
      </p:sp>
      <p:pic>
        <p:nvPicPr>
          <p:cNvPr id="1030" name="Picture 6" descr="Digital Transmission - an overview | ScienceDirect Topics">
            <a:extLst>
              <a:ext uri="{FF2B5EF4-FFF2-40B4-BE49-F238E27FC236}">
                <a16:creationId xmlns:a16="http://schemas.microsoft.com/office/drawing/2014/main" id="{A064C34F-EA1C-475D-8FCF-77696CBC3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201" y="1942305"/>
            <a:ext cx="4871416" cy="253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76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2B78-F252-4AD1-93D3-76409409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427979"/>
            <a:ext cx="10575235" cy="1188720"/>
          </a:xfrm>
        </p:spPr>
        <p:txBody>
          <a:bodyPr/>
          <a:lstStyle/>
          <a:p>
            <a:r>
              <a:rPr lang="en-AU" dirty="0"/>
              <a:t>Converting Analogue to Digital</a:t>
            </a:r>
          </a:p>
        </p:txBody>
      </p:sp>
      <p:pic>
        <p:nvPicPr>
          <p:cNvPr id="1026" name="Picture 2" descr="Fundamentals of Data Representation: Analogue and digital - Wikibooks, open  books for an open world">
            <a:extLst>
              <a:ext uri="{FF2B5EF4-FFF2-40B4-BE49-F238E27FC236}">
                <a16:creationId xmlns:a16="http://schemas.microsoft.com/office/drawing/2014/main" id="{C9418EAC-79B7-4FD0-A26A-0B51FA2C95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" y="2906126"/>
            <a:ext cx="5727553" cy="197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efinition of Analog Signal | Chegg.com">
            <a:extLst>
              <a:ext uri="{FF2B5EF4-FFF2-40B4-BE49-F238E27FC236}">
                <a16:creationId xmlns:a16="http://schemas.microsoft.com/office/drawing/2014/main" id="{FBA7D7D5-2A70-436A-A6C4-E5597C82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117" y="2668153"/>
            <a:ext cx="4335499" cy="24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83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2B78-F252-4AD1-93D3-76409409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427979"/>
            <a:ext cx="10575235" cy="1188720"/>
          </a:xfrm>
        </p:spPr>
        <p:txBody>
          <a:bodyPr/>
          <a:lstStyle/>
          <a:p>
            <a:r>
              <a:rPr lang="en-AU" dirty="0"/>
              <a:t>Converting Analogue to Digital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11919-623D-4E92-AF37-8F780395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0503" y="3021494"/>
            <a:ext cx="3793114" cy="2474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Recording temperature over a 24 hour period could be graphed as illustrated.</a:t>
            </a:r>
          </a:p>
          <a:p>
            <a:pPr marL="0" indent="0" algn="ctr">
              <a:buNone/>
            </a:pPr>
            <a:r>
              <a:rPr lang="en-AU" dirty="0"/>
              <a:t>This replicates an analogue signal </a:t>
            </a:r>
            <a:r>
              <a:rPr lang="en-AU" dirty="0" err="1"/>
              <a:t>wth</a:t>
            </a:r>
            <a:r>
              <a:rPr lang="en-AU" dirty="0"/>
              <a:t> temperature readings constantly changing incrementally.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What was the temperature at 1:40pm?</a:t>
            </a:r>
          </a:p>
          <a:p>
            <a:pPr marL="0" indent="0" algn="ctr">
              <a:buNone/>
            </a:pPr>
            <a:endParaRPr lang="en-AU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F77CE98-7494-4A06-8DFA-665033181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860688"/>
              </p:ext>
            </p:extLst>
          </p:nvPr>
        </p:nvGraphicFramePr>
        <p:xfrm>
          <a:off x="808381" y="1977886"/>
          <a:ext cx="6683265" cy="400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71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2B78-F252-4AD1-93D3-76409409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427979"/>
            <a:ext cx="10575235" cy="1188720"/>
          </a:xfrm>
        </p:spPr>
        <p:txBody>
          <a:bodyPr/>
          <a:lstStyle/>
          <a:p>
            <a:r>
              <a:rPr lang="en-AU" dirty="0"/>
              <a:t>Converting Analogue to Digital - Sampling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11919-623D-4E92-AF37-8F780395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3" y="5003017"/>
            <a:ext cx="11059152" cy="2256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1600" dirty="0">
                <a:solidFill>
                  <a:srgbClr val="0070C0"/>
                </a:solidFill>
              </a:rPr>
              <a:t>Sampling – measuring at set intervals</a:t>
            </a:r>
          </a:p>
          <a:p>
            <a:pPr marL="0" indent="0" algn="ctr">
              <a:buNone/>
            </a:pPr>
            <a:r>
              <a:rPr lang="en-AU" sz="1600" dirty="0"/>
              <a:t>When we sample we can start to move to a square wave where small changes in between the sampling points are not recorded.</a:t>
            </a:r>
          </a:p>
          <a:p>
            <a:pPr marL="0" indent="0" algn="ctr">
              <a:buNone/>
            </a:pPr>
            <a:r>
              <a:rPr lang="en-AU" sz="1600" dirty="0"/>
              <a:t>By decreasing the sampling rate we reduce the amount of information recorded but loose detail.</a:t>
            </a:r>
          </a:p>
          <a:p>
            <a:pPr marL="0" indent="0" algn="ctr">
              <a:buNone/>
            </a:pPr>
            <a:r>
              <a:rPr lang="en-AU" sz="1600" dirty="0">
                <a:solidFill>
                  <a:srgbClr val="FF0000"/>
                </a:solidFill>
              </a:rPr>
              <a:t>What was the temperature at 1:40pm?</a:t>
            </a:r>
          </a:p>
          <a:p>
            <a:pPr marL="0" indent="0" algn="ctr">
              <a:buNone/>
            </a:pPr>
            <a:endParaRPr lang="en-AU" sz="1600"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A3057E04-14AA-4BF7-A8BF-D33768830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82" y="1801910"/>
            <a:ext cx="5296987" cy="301589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287045A2-0709-4D5D-8723-BDAF10D30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471" y="1801910"/>
            <a:ext cx="5022146" cy="301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0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2B78-F252-4AD1-93D3-76409409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427979"/>
            <a:ext cx="10575235" cy="1188720"/>
          </a:xfrm>
        </p:spPr>
        <p:txBody>
          <a:bodyPr/>
          <a:lstStyle/>
          <a:p>
            <a:r>
              <a:rPr lang="en-AU" dirty="0"/>
              <a:t>Converting Analogue to Digital - Quantisation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11919-623D-4E92-AF37-8F780395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5383161"/>
            <a:ext cx="10575235" cy="1349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Quantisation is the rounding of recorded values up or down to the nearest digital value.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What was the temperature at 1:40pm?</a:t>
            </a:r>
          </a:p>
          <a:p>
            <a:pPr marL="0" indent="0" algn="ctr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F454EE-7D81-4CC9-A86D-28A3538DD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82" y="2142032"/>
            <a:ext cx="4963153" cy="2968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D0CAE5-7E8E-402C-B4EB-FB0B9E6C7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464" y="2142032"/>
            <a:ext cx="4963153" cy="29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5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9921-4202-4753-B242-2A4DA1A0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755" y="370332"/>
            <a:ext cx="10884309" cy="1188720"/>
          </a:xfrm>
        </p:spPr>
        <p:txBody>
          <a:bodyPr/>
          <a:lstStyle/>
          <a:p>
            <a:r>
              <a:rPr lang="en-AU" dirty="0"/>
              <a:t>Effect of sampling rate and quantisation on sound quality</a:t>
            </a:r>
          </a:p>
        </p:txBody>
      </p:sp>
      <p:pic>
        <p:nvPicPr>
          <p:cNvPr id="3074" name="Picture 2" descr="Digital Audio Basics: Audio Sample Rate and Bit Depth">
            <a:extLst>
              <a:ext uri="{FF2B5EF4-FFF2-40B4-BE49-F238E27FC236}">
                <a16:creationId xmlns:a16="http://schemas.microsoft.com/office/drawing/2014/main" id="{3306E157-620C-4AA4-8D9A-E86A452EC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631" y="1709104"/>
            <a:ext cx="5305433" cy="299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udio Sample Rate">
            <a:extLst>
              <a:ext uri="{FF2B5EF4-FFF2-40B4-BE49-F238E27FC236}">
                <a16:creationId xmlns:a16="http://schemas.microsoft.com/office/drawing/2014/main" id="{CF7BA04A-F4EC-4B47-A494-31D9CDC44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57" y="1709105"/>
            <a:ext cx="3043008" cy="299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igital Audio Fundamentals - Audacity Manual">
            <a:extLst>
              <a:ext uri="{FF2B5EF4-FFF2-40B4-BE49-F238E27FC236}">
                <a16:creationId xmlns:a16="http://schemas.microsoft.com/office/drawing/2014/main" id="{F7B7FDF3-B693-4A00-A7CD-134AFA8E3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5" y="4857879"/>
            <a:ext cx="6076335" cy="165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27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9921-4202-4753-B242-2A4DA1A0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755" y="370332"/>
            <a:ext cx="10884309" cy="1188720"/>
          </a:xfrm>
        </p:spPr>
        <p:txBody>
          <a:bodyPr/>
          <a:lstStyle/>
          <a:p>
            <a:r>
              <a:rPr lang="en-AU" dirty="0"/>
              <a:t>Effect of sampling rate and quantisation on sound quality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44E276-C6B4-4231-A45B-DB83F8083E99}"/>
              </a:ext>
            </a:extLst>
          </p:cNvPr>
          <p:cNvSpPr/>
          <p:nvPr/>
        </p:nvSpPr>
        <p:spPr>
          <a:xfrm>
            <a:off x="2700198" y="4571361"/>
            <a:ext cx="67916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000" dirty="0">
                <a:hlinkClick r:id="rId2"/>
              </a:rPr>
              <a:t>https://youtu.be/zC5KFnSUPNo</a:t>
            </a:r>
            <a:endParaRPr lang="en-AU" sz="4000" dirty="0"/>
          </a:p>
          <a:p>
            <a:endParaRPr lang="en-AU" sz="4000" dirty="0"/>
          </a:p>
        </p:txBody>
      </p:sp>
      <p:pic>
        <p:nvPicPr>
          <p:cNvPr id="9218" name="Picture 2" descr="File:YouTube Logo (2013-2017).svg - Wikimedia Commons">
            <a:extLst>
              <a:ext uri="{FF2B5EF4-FFF2-40B4-BE49-F238E27FC236}">
                <a16:creationId xmlns:a16="http://schemas.microsoft.com/office/drawing/2014/main" id="{FC135A17-7B76-4385-B613-FC4B1D28B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198" y="2365119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Watch Me Icon Inside Realistic Red Emblem Stock Vector - Illustration of  shiny, plate: 144978621">
            <a:extLst>
              <a:ext uri="{FF2B5EF4-FFF2-40B4-BE49-F238E27FC236}">
                <a16:creationId xmlns:a16="http://schemas.microsoft.com/office/drawing/2014/main" id="{C3441473-8897-4E8D-95EB-EADA3FFFE7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2"/>
          <a:stretch/>
        </p:blipFill>
        <p:spPr bwMode="auto">
          <a:xfrm>
            <a:off x="7098890" y="1960922"/>
            <a:ext cx="2392911" cy="240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142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ing and quantis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nalogue and Digital Signal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Converting Analogue to Digital&amp;quot;&quot;/&gt;&lt;property id=&quot;20307&quot; value=&quot;258&quot;/&gt;&lt;/object&gt;&lt;object type=&quot;3&quot; unique_id=&quot;10054&quot;&gt;&lt;property id=&quot;20148&quot; value=&quot;5&quot;/&gt;&lt;property id=&quot;20300&quot; value=&quot;Slide 4 - &amp;quot;Converting Analogue to Digital&amp;quot;&quot;/&gt;&lt;property id=&quot;20307&quot; value=&quot;259&quot;/&gt;&lt;/object&gt;&lt;object type=&quot;3&quot; unique_id=&quot;10085&quot;&gt;&lt;property id=&quot;20148&quot; value=&quot;5&quot;/&gt;&lt;property id=&quot;20300&quot; value=&quot;Slide 5 - &amp;quot;Converting Analogue to Digital - Sampling&amp;quot;&quot;/&gt;&lt;property id=&quot;20307&quot; value=&quot;260&quot;/&gt;&lt;/object&gt;&lt;object type=&quot;3&quot; unique_id=&quot;10160&quot;&gt;&lt;property id=&quot;20148&quot; value=&quot;5&quot;/&gt;&lt;property id=&quot;20300&quot; value=&quot;Slide 6 - &amp;quot;Converting Analogue to Digital - Quantisation&amp;quot;&quot;/&gt;&lt;property id=&quot;20307&quot; value=&quot;262&quot;/&gt;&lt;/object&gt;&lt;object type=&quot;3&quot; unique_id=&quot;10267&quot;&gt;&lt;property id=&quot;20148&quot; value=&quot;5&quot;/&gt;&lt;property id=&quot;20300&quot; value=&quot;Slide 7 - &amp;quot;Effect of sampling rate and quantisation on sound quality&amp;quot;&quot;/&gt;&lt;property id=&quot;20307&quot; value=&quot;263&quot;/&gt;&lt;/object&gt;&lt;object type=&quot;3&quot; unique_id=&quot;10295&quot;&gt;&lt;property id=&quot;20148&quot; value=&quot;5&quot;/&gt;&lt;property id=&quot;20300&quot; value=&quot;Slide 8 - &amp;quot;Effect of sampling rate and quantisation on sound quality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175</TotalTime>
  <Words>208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Sampling and quantisation</vt:lpstr>
      <vt:lpstr>Analogue and Digital Signals</vt:lpstr>
      <vt:lpstr>Converting Analogue to Digital</vt:lpstr>
      <vt:lpstr>Converting Analogue to Digital</vt:lpstr>
      <vt:lpstr>Converting Analogue to Digital - Sampling</vt:lpstr>
      <vt:lpstr>Converting Analogue to Digital - Quantisation</vt:lpstr>
      <vt:lpstr>Effect of sampling rate and quantisation on sound quality</vt:lpstr>
      <vt:lpstr>Effect of sampling rate and quantisation on sound quality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and quantisation</dc:title>
  <dc:creator>Stephen Cavanagh</dc:creator>
  <cp:lastModifiedBy>Stephen Cavanagh</cp:lastModifiedBy>
  <cp:revision>23</cp:revision>
  <dcterms:created xsi:type="dcterms:W3CDTF">2021-09-09T21:42:59Z</dcterms:created>
  <dcterms:modified xsi:type="dcterms:W3CDTF">2021-09-10T00:38:31Z</dcterms:modified>
</cp:coreProperties>
</file>