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4" r:id="rId2"/>
    <p:sldId id="307" r:id="rId3"/>
    <p:sldId id="327" r:id="rId4"/>
    <p:sldId id="329" r:id="rId5"/>
    <p:sldId id="330" r:id="rId6"/>
    <p:sldId id="331" r:id="rId7"/>
    <p:sldId id="332" r:id="rId8"/>
    <p:sldId id="333" r:id="rId9"/>
    <p:sldId id="334" r:id="rId10"/>
    <p:sldId id="335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sleap" initials="ss" lastIdx="1" clrIdx="0">
    <p:extLst>
      <p:ext uri="{19B8F6BF-5375-455C-9EA6-DF929625EA0E}">
        <p15:presenceInfo xmlns:p15="http://schemas.microsoft.com/office/powerpoint/2012/main" userId="c68e02c139b3f5c6" providerId="Windows Live"/>
      </p:ext>
    </p:extLst>
  </p:cmAuthor>
  <p:cmAuthor id="2" name="Nicola Murphy" initials="NM" lastIdx="27" clrIdx="1">
    <p:extLst>
      <p:ext uri="{19B8F6BF-5375-455C-9EA6-DF929625EA0E}">
        <p15:presenceInfo xmlns:p15="http://schemas.microsoft.com/office/powerpoint/2012/main" userId="S-1-5-21-2977299124-1876462163-2290217735-33764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860"/>
    <a:srgbClr val="ECC75E"/>
    <a:srgbClr val="A41E21"/>
    <a:srgbClr val="A0C4E8"/>
    <a:srgbClr val="6AA84C"/>
    <a:srgbClr val="7550A1"/>
    <a:srgbClr val="3B85C6"/>
    <a:srgbClr val="CF3F26"/>
    <a:srgbClr val="F8981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854" autoAdjust="0"/>
  </p:normalViewPr>
  <p:slideViewPr>
    <p:cSldViewPr snapToGrid="0">
      <p:cViewPr varScale="1">
        <p:scale>
          <a:sx n="150" d="100"/>
          <a:sy n="150" d="100"/>
        </p:scale>
        <p:origin x="546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2225-D724-48D6-97FD-A57734179A3C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9D1BD-1638-43CC-9F74-C3D76B281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19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D1BD-1638-43CC-9F74-C3D76B281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01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D1BD-1638-43CC-9F74-C3D76B281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62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D1BD-1638-43CC-9F74-C3D76B281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0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D1BD-1638-43CC-9F74-C3D76B281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364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D1BD-1638-43CC-9F74-C3D76B281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02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D1BD-1638-43CC-9F74-C3D76B281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86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D1BD-1638-43CC-9F74-C3D76B281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468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D1BD-1638-43CC-9F74-C3D76B281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96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D1BD-1638-43CC-9F74-C3D76B281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307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B9D1BD-1638-43CC-9F74-C3D76B2814F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11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5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0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7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6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72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48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8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68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4DD-96E0-4420-BD3F-14E4E42E7647}" type="datetimeFigureOut">
              <a:rPr lang="en-US" smtClean="0"/>
              <a:t>11-Nov-20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87AF4-B98E-43E0-81CE-8290E101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24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3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1"/>
          <p:cNvSpPr>
            <a:spLocks noGrp="1"/>
          </p:cNvSpPr>
          <p:nvPr>
            <p:ph type="title"/>
          </p:nvPr>
        </p:nvSpPr>
        <p:spPr>
          <a:xfrm>
            <a:off x="1546731" y="467095"/>
            <a:ext cx="10515600" cy="1401604"/>
          </a:xfrm>
        </p:spPr>
        <p:txBody>
          <a:bodyPr>
            <a:normAutofit/>
          </a:bodyPr>
          <a:lstStyle/>
          <a:p>
            <a:pPr algn="r"/>
            <a:r>
              <a:rPr lang="en-AU" dirty="0">
                <a:solidFill>
                  <a:srgbClr val="697340"/>
                </a:solidFill>
                <a:latin typeface="Arial Black" panose="020B0A04020102020204" pitchFamily="34" charset="0"/>
              </a:rPr>
              <a:t>iSTEM ENGINEERING </a:t>
            </a:r>
            <a:br>
              <a:rPr lang="en-AU" dirty="0">
                <a:solidFill>
                  <a:srgbClr val="697340"/>
                </a:solidFill>
                <a:latin typeface="Arial Black" panose="020B0A04020102020204" pitchFamily="34" charset="0"/>
              </a:rPr>
            </a:br>
            <a:r>
              <a:rPr lang="en-AU" dirty="0">
                <a:solidFill>
                  <a:srgbClr val="697340"/>
                </a:solidFill>
                <a:latin typeface="Arial Black" panose="020B0A04020102020204" pitchFamily="34" charset="0"/>
              </a:rPr>
              <a:t>DESIGN PROCESS</a:t>
            </a:r>
            <a:endParaRPr lang="en-US" dirty="0">
              <a:latin typeface="+mn-lt"/>
            </a:endParaRP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48BFF01-4B06-4556-AEEB-C5477F0815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8" t="36040"/>
          <a:stretch/>
        </p:blipFill>
        <p:spPr>
          <a:xfrm>
            <a:off x="0" y="-1"/>
            <a:ext cx="2186940" cy="2140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129B16-C076-48F1-942F-EC6EB8614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70" y="1070022"/>
            <a:ext cx="4556632" cy="4791231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2306F56-3B84-4D19-A910-08DE109BA12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6" b="34181"/>
          <a:stretch/>
        </p:blipFill>
        <p:spPr>
          <a:xfrm>
            <a:off x="10220325" y="4914530"/>
            <a:ext cx="1971675" cy="19434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1531A8-5264-468D-80DB-FC40FE299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073" y="1868699"/>
            <a:ext cx="3409089" cy="481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2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C6F8A49-4D05-49AA-8B41-B2ECBFA2130A}"/>
              </a:ext>
            </a:extLst>
          </p:cNvPr>
          <p:cNvSpPr txBox="1"/>
          <p:nvPr/>
        </p:nvSpPr>
        <p:spPr>
          <a:xfrm>
            <a:off x="304801" y="1856631"/>
            <a:ext cx="579119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all key stakeholders been informed throughout the process?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do you need to share the solution with?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Would it benefit the broader market?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you share the solution effectively?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all the product specifications been documented?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you received all regulatory approvals?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all necessary reports been provided?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results of product testing?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BA031-2CEA-4B3C-9EB6-844B837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0" y="341629"/>
            <a:ext cx="989475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CC860"/>
                </a:solidFill>
                <a:latin typeface="Britannic Bold" panose="020B0903060703020204" pitchFamily="34" charset="0"/>
              </a:rPr>
              <a:t>8. Communicate</a:t>
            </a:r>
            <a:br>
              <a:rPr lang="en-US" dirty="0">
                <a:solidFill>
                  <a:srgbClr val="ECC860"/>
                </a:solidFill>
                <a:latin typeface="Britannic Bold" panose="020B0903060703020204" pitchFamily="34" charset="0"/>
              </a:rPr>
            </a:br>
            <a:r>
              <a:rPr lang="en-US" sz="2000" b="1" dirty="0">
                <a:solidFill>
                  <a:srgbClr val="ECC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Share Your Solution</a:t>
            </a:r>
            <a:br>
              <a:rPr lang="en-US" sz="2000" dirty="0">
                <a:solidFill>
                  <a:srgbClr val="ECC8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pc="180" dirty="0">
                <a:solidFill>
                  <a:srgbClr val="ECC8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and communicate the solution.</a:t>
            </a:r>
            <a:br>
              <a:rPr lang="en-US" spc="180" dirty="0">
                <a:solidFill>
                  <a:srgbClr val="000000"/>
                </a:solidFill>
                <a:latin typeface="Montserrat Light Bold Italics"/>
              </a:rPr>
            </a:br>
            <a:endParaRPr lang="en-AU" dirty="0">
              <a:solidFill>
                <a:srgbClr val="3B85C6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CD31-E5C2-4AA7-B5D0-C53D35A79AAC}"/>
              </a:ext>
            </a:extLst>
          </p:cNvPr>
          <p:cNvSpPr/>
          <p:nvPr/>
        </p:nvSpPr>
        <p:spPr>
          <a:xfrm>
            <a:off x="304801" y="1482526"/>
            <a:ext cx="154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72CFB-0CDA-451A-8A87-552B206D9CDA}"/>
              </a:ext>
            </a:extLst>
          </p:cNvPr>
          <p:cNvSpPr txBox="1"/>
          <p:nvPr/>
        </p:nvSpPr>
        <p:spPr>
          <a:xfrm>
            <a:off x="6096000" y="1860848"/>
            <a:ext cx="545327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Pitch the solution to client or potential investors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Document the design specifications, measurements and communicate to all groups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Communicate between key stakeholders in meetings, presentations, reports and drawings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 a communications and marketing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Seek all necessary regulatory and legal approvals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Ensure all Intellectual Property is protected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all necessary materials to the manufacturer or developer for full production of the product, system or environment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8177B-B7FC-4470-A2EC-69E2C7B23FBA}"/>
              </a:ext>
            </a:extLst>
          </p:cNvPr>
          <p:cNvSpPr/>
          <p:nvPr/>
        </p:nvSpPr>
        <p:spPr>
          <a:xfrm>
            <a:off x="6096000" y="1482526"/>
            <a:ext cx="17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CC8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361E62-B750-42FA-8C13-E35F27BAA885}"/>
              </a:ext>
            </a:extLst>
          </p:cNvPr>
          <p:cNvCxnSpPr/>
          <p:nvPr/>
        </p:nvCxnSpPr>
        <p:spPr>
          <a:xfrm>
            <a:off x="5989983" y="1563757"/>
            <a:ext cx="0" cy="4590574"/>
          </a:xfrm>
          <a:prstGeom prst="line">
            <a:avLst/>
          </a:prstGeom>
          <a:ln w="25400">
            <a:solidFill>
              <a:srgbClr val="ECC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62E837E1-DC6C-4D28-98CE-CBE6C3556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6067">
            <a:off x="10072896" y="-901403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4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1"/>
          <p:cNvSpPr>
            <a:spLocks noGrp="1"/>
          </p:cNvSpPr>
          <p:nvPr>
            <p:ph type="title"/>
          </p:nvPr>
        </p:nvSpPr>
        <p:spPr>
          <a:xfrm>
            <a:off x="1546731" y="467095"/>
            <a:ext cx="10515600" cy="1401604"/>
          </a:xfrm>
        </p:spPr>
        <p:txBody>
          <a:bodyPr>
            <a:normAutofit/>
          </a:bodyPr>
          <a:lstStyle/>
          <a:p>
            <a:pPr algn="r"/>
            <a:r>
              <a:rPr lang="en-AU" dirty="0">
                <a:solidFill>
                  <a:srgbClr val="697340"/>
                </a:solidFill>
                <a:latin typeface="Arial Black" panose="020B0A04020102020204" pitchFamily="34" charset="0"/>
              </a:rPr>
              <a:t>8 STAGES OF THE </a:t>
            </a:r>
            <a:br>
              <a:rPr lang="en-AU" dirty="0">
                <a:solidFill>
                  <a:srgbClr val="697340"/>
                </a:solidFill>
                <a:latin typeface="Arial Black" panose="020B0A04020102020204" pitchFamily="34" charset="0"/>
              </a:rPr>
            </a:br>
            <a:r>
              <a:rPr lang="en-AU" dirty="0">
                <a:solidFill>
                  <a:srgbClr val="697340"/>
                </a:solidFill>
                <a:latin typeface="Arial Black" panose="020B0A04020102020204" pitchFamily="34" charset="0"/>
              </a:rPr>
              <a:t>    iSTEM PROCESS</a:t>
            </a:r>
            <a:endParaRPr lang="en-US" dirty="0">
              <a:latin typeface="+mn-lt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686D5C1-609A-411D-B8C4-BD239B334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43331"/>
              </p:ext>
            </p:extLst>
          </p:nvPr>
        </p:nvGraphicFramePr>
        <p:xfrm>
          <a:off x="698324" y="734174"/>
          <a:ext cx="7654364" cy="4983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110">
                  <a:extLst>
                    <a:ext uri="{9D8B030D-6E8A-4147-A177-3AD203B41FA5}">
                      <a16:colId xmlns:a16="http://schemas.microsoft.com/office/drawing/2014/main" val="4256151843"/>
                    </a:ext>
                  </a:extLst>
                </a:gridCol>
                <a:gridCol w="6731254">
                  <a:extLst>
                    <a:ext uri="{9D8B030D-6E8A-4147-A177-3AD203B41FA5}">
                      <a16:colId xmlns:a16="http://schemas.microsoft.com/office/drawing/2014/main" val="4078611835"/>
                    </a:ext>
                  </a:extLst>
                </a:gridCol>
              </a:tblGrid>
              <a:tr h="371268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/>
                        <a:t>1. Define </a:t>
                      </a:r>
                      <a:r>
                        <a:rPr lang="en-AU" sz="2400" dirty="0"/>
                        <a:t>– the problem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 dirty="0">
                        <a:solidFill>
                          <a:srgbClr val="37525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702830"/>
                  </a:ext>
                </a:extLst>
              </a:tr>
              <a:tr h="36094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/>
                        <a:t>2. Identify </a:t>
                      </a:r>
                      <a:r>
                        <a:rPr lang="en-AU" sz="2400" dirty="0"/>
                        <a:t>– the constraints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 dirty="0">
                        <a:solidFill>
                          <a:srgbClr val="37525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460058"/>
                  </a:ext>
                </a:extLst>
              </a:tr>
              <a:tr h="36094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/>
                        <a:t>3. Brainstorm </a:t>
                      </a:r>
                      <a:r>
                        <a:rPr lang="en-AU" sz="2400" dirty="0"/>
                        <a:t>– possible solutions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50" dirty="0">
                        <a:solidFill>
                          <a:srgbClr val="37525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950658"/>
                  </a:ext>
                </a:extLst>
              </a:tr>
              <a:tr h="36094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/>
                        <a:t>4. Design </a:t>
                      </a:r>
                      <a:r>
                        <a:rPr lang="en-AU" sz="2400" dirty="0"/>
                        <a:t>– your solution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 dirty="0">
                        <a:solidFill>
                          <a:srgbClr val="37525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813430"/>
                  </a:ext>
                </a:extLst>
              </a:tr>
              <a:tr h="36094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/>
                        <a:t>5. Prototype </a:t>
                      </a:r>
                      <a:r>
                        <a:rPr lang="en-AU" sz="2400" dirty="0"/>
                        <a:t>– your solution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 dirty="0">
                        <a:solidFill>
                          <a:srgbClr val="37525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121072"/>
                  </a:ext>
                </a:extLst>
              </a:tr>
              <a:tr h="360946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/>
                        <a:t>6. Evaluate </a:t>
                      </a:r>
                      <a:r>
                        <a:rPr lang="en-AU" sz="2400" dirty="0"/>
                        <a:t>– your solution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 dirty="0">
                        <a:solidFill>
                          <a:srgbClr val="37525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0423347"/>
                  </a:ext>
                </a:extLst>
              </a:tr>
              <a:tr h="360946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/>
                        <a:t>7. Iterate </a:t>
                      </a:r>
                      <a:r>
                        <a:rPr lang="en-AU" sz="2400" dirty="0"/>
                        <a:t>– your solution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050" dirty="0">
                        <a:solidFill>
                          <a:srgbClr val="37525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250730"/>
                  </a:ext>
                </a:extLst>
              </a:tr>
              <a:tr h="36094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/>
                        <a:t>8. Communicate </a:t>
                      </a:r>
                      <a:r>
                        <a:rPr lang="en-AU" sz="2400" dirty="0"/>
                        <a:t>– your solution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100" dirty="0">
                        <a:solidFill>
                          <a:srgbClr val="37525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40251"/>
                  </a:ext>
                </a:extLst>
              </a:tr>
            </a:tbl>
          </a:graphicData>
        </a:graphic>
      </p:graphicFrame>
      <p:pic>
        <p:nvPicPr>
          <p:cNvPr id="8" name="Picture 7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E1A769DB-D89D-47C5-8933-95BBB02753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61" y="730649"/>
            <a:ext cx="585874" cy="58587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7EB3F5-F96F-4B16-AD4E-0F00B93689C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96" y="1361136"/>
            <a:ext cx="585874" cy="585874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FDBDF2-ED76-44F8-9F96-B751CCABE6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96" y="1982716"/>
            <a:ext cx="585874" cy="58587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4C09A915-370C-4000-81CA-4980DD9238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96" y="2610957"/>
            <a:ext cx="585874" cy="585874"/>
          </a:xfrm>
          <a:prstGeom prst="rect">
            <a:avLst/>
          </a:prstGeom>
        </p:spPr>
      </p:pic>
      <p:pic>
        <p:nvPicPr>
          <p:cNvPr id="16" name="Picture 15" descr="A picture containing clock, drawing&#10;&#10;Description automatically generated">
            <a:extLst>
              <a:ext uri="{FF2B5EF4-FFF2-40B4-BE49-F238E27FC236}">
                <a16:creationId xmlns:a16="http://schemas.microsoft.com/office/drawing/2014/main" id="{F057BC5C-49C0-42ED-909C-98646D0F9A7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8" y="3233733"/>
            <a:ext cx="555470" cy="555470"/>
          </a:xfrm>
          <a:prstGeom prst="rect">
            <a:avLst/>
          </a:prstGeom>
        </p:spPr>
      </p:pic>
      <p:pic>
        <p:nvPicPr>
          <p:cNvPr id="18" name="Picture 17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154A5B71-8570-4445-A573-05823A38A86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58" y="3826105"/>
            <a:ext cx="555471" cy="555471"/>
          </a:xfrm>
          <a:prstGeom prst="rect">
            <a:avLst/>
          </a:prstGeom>
        </p:spPr>
      </p:pic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DCB5D89-3FFD-441A-988D-32AE3995DBA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50" y="4419677"/>
            <a:ext cx="555472" cy="555472"/>
          </a:xfrm>
          <a:prstGeom prst="rect">
            <a:avLst/>
          </a:prstGeom>
        </p:spPr>
      </p:pic>
      <p:pic>
        <p:nvPicPr>
          <p:cNvPr id="24" name="Picture 23" descr="A picture containing drawing, sign&#10;&#10;Description automatically generated">
            <a:extLst>
              <a:ext uri="{FF2B5EF4-FFF2-40B4-BE49-F238E27FC236}">
                <a16:creationId xmlns:a16="http://schemas.microsoft.com/office/drawing/2014/main" id="{EF157605-E375-45BA-96B1-CA383BDC034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63" y="5019748"/>
            <a:ext cx="585875" cy="5858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245EF3E-F452-4388-8D84-270567800063}"/>
              </a:ext>
            </a:extLst>
          </p:cNvPr>
          <p:cNvGrpSpPr/>
          <p:nvPr/>
        </p:nvGrpSpPr>
        <p:grpSpPr>
          <a:xfrm>
            <a:off x="5511868" y="1996317"/>
            <a:ext cx="3076037" cy="3230846"/>
            <a:chOff x="7461691" y="1976147"/>
            <a:chExt cx="3076037" cy="32308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6898FE-38D3-4204-88B3-95F216DD7FCD}"/>
                </a:ext>
              </a:extLst>
            </p:cNvPr>
            <p:cNvSpPr txBox="1"/>
            <p:nvPr/>
          </p:nvSpPr>
          <p:spPr>
            <a:xfrm>
              <a:off x="8210829" y="1985530"/>
              <a:ext cx="5934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3B85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Define</a:t>
              </a:r>
              <a:endParaRPr lang="en-AU" sz="1100" dirty="0">
                <a:solidFill>
                  <a:srgbClr val="3B85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8AB85E8-4451-43A6-869C-F7EB11307D7E}"/>
                </a:ext>
              </a:extLst>
            </p:cNvPr>
            <p:cNvSpPr txBox="1"/>
            <p:nvPr/>
          </p:nvSpPr>
          <p:spPr>
            <a:xfrm>
              <a:off x="9199725" y="1976147"/>
              <a:ext cx="6383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CF3F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</a:t>
              </a:r>
              <a:endParaRPr lang="en-AU" sz="1100" dirty="0">
                <a:solidFill>
                  <a:srgbClr val="CF3F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4619A30-98B8-47AC-921F-0B3E33670D65}"/>
                </a:ext>
              </a:extLst>
            </p:cNvPr>
            <p:cNvGrpSpPr/>
            <p:nvPr/>
          </p:nvGrpSpPr>
          <p:grpSpPr>
            <a:xfrm>
              <a:off x="7461691" y="2275653"/>
              <a:ext cx="3076037" cy="2931340"/>
              <a:chOff x="7461691" y="2275653"/>
              <a:chExt cx="3076037" cy="2931340"/>
            </a:xfrm>
          </p:grpSpPr>
          <p:pic>
            <p:nvPicPr>
              <p:cNvPr id="21" name="Picture 20" descr="A picture containing sign, clock&#10;&#10;Description automatically generated">
                <a:extLst>
                  <a:ext uri="{FF2B5EF4-FFF2-40B4-BE49-F238E27FC236}">
                    <a16:creationId xmlns:a16="http://schemas.microsoft.com/office/drawing/2014/main" id="{B358CA32-8B5A-43D6-B331-B0A41CDC1D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62011" y="2275653"/>
                <a:ext cx="585874" cy="585874"/>
              </a:xfrm>
              <a:prstGeom prst="rect">
                <a:avLst/>
              </a:prstGeom>
            </p:spPr>
          </p:pic>
          <p:pic>
            <p:nvPicPr>
              <p:cNvPr id="23" name="Picture 22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B1549113-4B4A-4D13-B35E-7AEABC90A0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25946" y="2275653"/>
                <a:ext cx="585874" cy="585874"/>
              </a:xfrm>
              <a:prstGeom prst="rect">
                <a:avLst/>
              </a:prstGeom>
            </p:spPr>
          </p:pic>
          <p:pic>
            <p:nvPicPr>
              <p:cNvPr id="25" name="Picture 24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548C3243-3F50-4158-93B4-54965B3A58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1820" y="3036816"/>
                <a:ext cx="585874" cy="585874"/>
              </a:xfrm>
              <a:prstGeom prst="rect">
                <a:avLst/>
              </a:prstGeom>
            </p:spPr>
          </p:pic>
          <p:pic>
            <p:nvPicPr>
              <p:cNvPr id="26" name="Picture 25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6FECC293-040A-4FD2-A4FA-E2391870D7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11820" y="3860943"/>
                <a:ext cx="585874" cy="585874"/>
              </a:xfrm>
              <a:prstGeom prst="rect">
                <a:avLst/>
              </a:prstGeom>
            </p:spPr>
          </p:pic>
          <p:pic>
            <p:nvPicPr>
              <p:cNvPr id="27" name="Picture 26" descr="A picture containing clock, drawing&#10;&#10;Description automatically generated">
                <a:extLst>
                  <a:ext uri="{FF2B5EF4-FFF2-40B4-BE49-F238E27FC236}">
                    <a16:creationId xmlns:a16="http://schemas.microsoft.com/office/drawing/2014/main" id="{34946D3E-35A3-4E5D-B8D3-6289405BF7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6350" y="4630733"/>
                <a:ext cx="555470" cy="555470"/>
              </a:xfrm>
              <a:prstGeom prst="rect">
                <a:avLst/>
              </a:prstGeom>
            </p:spPr>
          </p:pic>
          <p:pic>
            <p:nvPicPr>
              <p:cNvPr id="28" name="Picture 27" descr="A picture containing clock, sign&#10;&#10;Description automatically generated">
                <a:extLst>
                  <a:ext uri="{FF2B5EF4-FFF2-40B4-BE49-F238E27FC236}">
                    <a16:creationId xmlns:a16="http://schemas.microsoft.com/office/drawing/2014/main" id="{85F6F988-D372-4D57-BEAE-60A063717C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4378" y="4651522"/>
                <a:ext cx="555471" cy="555471"/>
              </a:xfrm>
              <a:prstGeom prst="rect">
                <a:avLst/>
              </a:prstGeom>
            </p:spPr>
          </p:pic>
          <p:pic>
            <p:nvPicPr>
              <p:cNvPr id="29" name="Picture 2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7D5911E5-C549-4BBD-8CCC-FD8D6468B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6539" y="3891345"/>
                <a:ext cx="555472" cy="555472"/>
              </a:xfrm>
              <a:prstGeom prst="rect">
                <a:avLst/>
              </a:prstGeom>
            </p:spPr>
          </p:pic>
          <p:pic>
            <p:nvPicPr>
              <p:cNvPr id="30" name="Picture 29" descr="A picture containing drawing, sign&#10;&#10;Description automatically generated">
                <a:extLst>
                  <a:ext uri="{FF2B5EF4-FFF2-40B4-BE49-F238E27FC236}">
                    <a16:creationId xmlns:a16="http://schemas.microsoft.com/office/drawing/2014/main" id="{6E618CD5-4458-4281-ABB7-F4662A2952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06539" y="3039660"/>
                <a:ext cx="585875" cy="585875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02E0FE-E832-4999-A1F0-6E679CAA9795}"/>
                  </a:ext>
                </a:extLst>
              </p:cNvPr>
              <p:cNvSpPr txBox="1"/>
              <p:nvPr/>
            </p:nvSpPr>
            <p:spPr>
              <a:xfrm>
                <a:off x="9671785" y="2798563"/>
                <a:ext cx="86594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F8981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Brainstorm</a:t>
                </a:r>
                <a:endParaRPr lang="en-AU" sz="1100" dirty="0">
                  <a:solidFill>
                    <a:srgbClr val="F8981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671BD0-1A88-4D09-8124-99914D3E274F}"/>
                  </a:ext>
                </a:extLst>
              </p:cNvPr>
              <p:cNvSpPr txBox="1"/>
              <p:nvPr/>
            </p:nvSpPr>
            <p:spPr>
              <a:xfrm>
                <a:off x="9792010" y="3629735"/>
                <a:ext cx="62549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7550A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Design</a:t>
                </a:r>
                <a:endParaRPr lang="en-AU" sz="1100" dirty="0">
                  <a:solidFill>
                    <a:srgbClr val="7550A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74354C4-5478-4756-A5E1-E237C23D3912}"/>
                  </a:ext>
                </a:extLst>
              </p:cNvPr>
              <p:cNvSpPr txBox="1"/>
              <p:nvPr/>
            </p:nvSpPr>
            <p:spPr>
              <a:xfrm>
                <a:off x="9140387" y="4358634"/>
                <a:ext cx="7873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6AA84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Prototype</a:t>
                </a:r>
                <a:endParaRPr lang="en-AU" sz="1100" dirty="0">
                  <a:solidFill>
                    <a:srgbClr val="6AA84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4E3441-A0D5-4491-9BD1-0BBAB3D37279}"/>
                  </a:ext>
                </a:extLst>
              </p:cNvPr>
              <p:cNvSpPr txBox="1"/>
              <p:nvPr/>
            </p:nvSpPr>
            <p:spPr>
              <a:xfrm>
                <a:off x="8241264" y="4358634"/>
                <a:ext cx="73449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A0C4E8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Evaluate</a:t>
                </a:r>
                <a:endParaRPr lang="en-AU" sz="1100" dirty="0">
                  <a:solidFill>
                    <a:srgbClr val="A0C4E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FF7DE5F-B931-42CE-A23E-F0B4B0749EEE}"/>
                  </a:ext>
                </a:extLst>
              </p:cNvPr>
              <p:cNvSpPr txBox="1"/>
              <p:nvPr/>
            </p:nvSpPr>
            <p:spPr>
              <a:xfrm>
                <a:off x="7697692" y="3629735"/>
                <a:ext cx="58221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A41E2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Iterate</a:t>
                </a:r>
                <a:endParaRPr lang="en-AU" sz="1100" dirty="0">
                  <a:solidFill>
                    <a:srgbClr val="A41E2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9BFF914-90B4-4F4C-9D6D-96F6269E6A88}"/>
                  </a:ext>
                </a:extLst>
              </p:cNvPr>
              <p:cNvSpPr txBox="1"/>
              <p:nvPr/>
            </p:nvSpPr>
            <p:spPr>
              <a:xfrm>
                <a:off x="7461691" y="2777295"/>
                <a:ext cx="10550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>
                    <a:solidFill>
                      <a:srgbClr val="ECC75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Communicate</a:t>
                </a:r>
                <a:endParaRPr lang="en-AU" sz="1100" dirty="0">
                  <a:solidFill>
                    <a:srgbClr val="ECC75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2D772D6-EBA8-44D4-BDAE-4127C3214F1F}"/>
                  </a:ext>
                </a:extLst>
              </p:cNvPr>
              <p:cNvSpPr txBox="1"/>
              <p:nvPr/>
            </p:nvSpPr>
            <p:spPr>
              <a:xfrm>
                <a:off x="8656209" y="3473254"/>
                <a:ext cx="8322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iSTEM </a:t>
                </a:r>
              </a:p>
              <a:p>
                <a:pPr algn="ctr"/>
                <a:r>
                  <a:rPr lang="en-US" sz="1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Process</a:t>
                </a:r>
                <a:endParaRPr lang="en-AU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Arrow: Curved Down 37">
                <a:extLst>
                  <a:ext uri="{FF2B5EF4-FFF2-40B4-BE49-F238E27FC236}">
                    <a16:creationId xmlns:a16="http://schemas.microsoft.com/office/drawing/2014/main" id="{84A44D4A-3729-4988-A096-4F7DADA9DBFD}"/>
                  </a:ext>
                </a:extLst>
              </p:cNvPr>
              <p:cNvSpPr/>
              <p:nvPr/>
            </p:nvSpPr>
            <p:spPr>
              <a:xfrm>
                <a:off x="8641044" y="3237444"/>
                <a:ext cx="832280" cy="256723"/>
              </a:xfrm>
              <a:prstGeom prst="curved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1"/>
                  </a:solidFill>
                </a:endParaRPr>
              </a:p>
            </p:txBody>
          </p:sp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234C7057-C2B5-49AD-B5ED-6D8C28D5F1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rot="10800000">
                <a:off x="8608512" y="3968722"/>
                <a:ext cx="847417" cy="274344"/>
              </a:xfrm>
              <a:prstGeom prst="rect">
                <a:avLst/>
              </a:prstGeom>
            </p:spPr>
          </p:pic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679816E-9E92-4FAC-B673-660F787847C9}"/>
              </a:ext>
            </a:extLst>
          </p:cNvPr>
          <p:cNvGrpSpPr/>
          <p:nvPr/>
        </p:nvGrpSpPr>
        <p:grpSpPr>
          <a:xfrm>
            <a:off x="8777801" y="2197747"/>
            <a:ext cx="3403028" cy="3008055"/>
            <a:chOff x="7150246" y="2028193"/>
            <a:chExt cx="3403028" cy="3008055"/>
          </a:xfrm>
        </p:grpSpPr>
        <p:pic>
          <p:nvPicPr>
            <p:cNvPr id="41" name="Picture 40" descr="A picture containing sign, clock&#10;&#10;Description automatically generated">
              <a:extLst>
                <a:ext uri="{FF2B5EF4-FFF2-40B4-BE49-F238E27FC236}">
                  <a16:creationId xmlns:a16="http://schemas.microsoft.com/office/drawing/2014/main" id="{C9CC3E44-7191-41D9-B1EE-AA05C9F25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6788" y="2028193"/>
              <a:ext cx="585874" cy="585874"/>
            </a:xfrm>
            <a:prstGeom prst="rect">
              <a:avLst/>
            </a:prstGeom>
          </p:spPr>
        </p:pic>
        <p:pic>
          <p:nvPicPr>
            <p:cNvPr id="42" name="Picture 41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F3E2744-6C8D-49BE-9201-6E0628C5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3730" y="3183149"/>
              <a:ext cx="585874" cy="585874"/>
            </a:xfrm>
            <a:prstGeom prst="rect">
              <a:avLst/>
            </a:prstGeom>
          </p:spPr>
        </p:pic>
        <p:pic>
          <p:nvPicPr>
            <p:cNvPr id="43" name="Picture 42" descr="A close up of a sign&#10;&#10;Description automatically generated">
              <a:extLst>
                <a:ext uri="{FF2B5EF4-FFF2-40B4-BE49-F238E27FC236}">
                  <a16:creationId xmlns:a16="http://schemas.microsoft.com/office/drawing/2014/main" id="{99E7C114-D504-477D-AA73-F32C7F8DC1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8687" y="3482721"/>
              <a:ext cx="585874" cy="585874"/>
            </a:xfrm>
            <a:prstGeom prst="rect">
              <a:avLst/>
            </a:prstGeom>
          </p:spPr>
        </p:pic>
        <p:pic>
          <p:nvPicPr>
            <p:cNvPr id="44" name="Picture 43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FD70EB9B-C946-4566-9190-A28F76530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441" y="4060370"/>
              <a:ext cx="555470" cy="555470"/>
            </a:xfrm>
            <a:prstGeom prst="rect">
              <a:avLst/>
            </a:prstGeom>
          </p:spPr>
        </p:pic>
        <p:pic>
          <p:nvPicPr>
            <p:cNvPr id="45" name="Picture 44" descr="A picture containing clock, sign&#10;&#10;Description automatically generated">
              <a:extLst>
                <a:ext uri="{FF2B5EF4-FFF2-40B4-BE49-F238E27FC236}">
                  <a16:creationId xmlns:a16="http://schemas.microsoft.com/office/drawing/2014/main" id="{5DC83B26-22D9-44A8-B52D-261F1605A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2952" y="4406302"/>
              <a:ext cx="555471" cy="555471"/>
            </a:xfrm>
            <a:prstGeom prst="rect">
              <a:avLst/>
            </a:prstGeom>
          </p:spPr>
        </p:pic>
        <p:pic>
          <p:nvPicPr>
            <p:cNvPr id="46" name="Picture 4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09C37D59-1679-4E61-A4E7-DBD4C612F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2874" y="3947501"/>
              <a:ext cx="555472" cy="555472"/>
            </a:xfrm>
            <a:prstGeom prst="rect">
              <a:avLst/>
            </a:prstGeom>
          </p:spPr>
        </p:pic>
        <p:pic>
          <p:nvPicPr>
            <p:cNvPr id="47" name="Picture 46" descr="A picture containing drawing, sign&#10;&#10;Description automatically generated">
              <a:extLst>
                <a:ext uri="{FF2B5EF4-FFF2-40B4-BE49-F238E27FC236}">
                  <a16:creationId xmlns:a16="http://schemas.microsoft.com/office/drawing/2014/main" id="{A06AD581-FF5B-463F-8C5F-012C4D007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406" y="3318162"/>
              <a:ext cx="585875" cy="585875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4B14880-2E49-4A52-965C-557723E03A78}"/>
                </a:ext>
              </a:extLst>
            </p:cNvPr>
            <p:cNvSpPr txBox="1"/>
            <p:nvPr/>
          </p:nvSpPr>
          <p:spPr>
            <a:xfrm>
              <a:off x="9102662" y="2157364"/>
              <a:ext cx="59343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3B85C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Define</a:t>
              </a:r>
              <a:endParaRPr lang="en-AU" sz="1100" dirty="0">
                <a:solidFill>
                  <a:srgbClr val="3B85C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7A58C8-2473-4117-B304-E852152AD63C}"/>
                </a:ext>
              </a:extLst>
            </p:cNvPr>
            <p:cNvSpPr txBox="1"/>
            <p:nvPr/>
          </p:nvSpPr>
          <p:spPr>
            <a:xfrm>
              <a:off x="7975535" y="2820709"/>
              <a:ext cx="63831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CF3F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</a:t>
              </a:r>
              <a:endParaRPr lang="en-AU" sz="1100" dirty="0">
                <a:solidFill>
                  <a:srgbClr val="CF3F2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774BC30-96D8-48DA-9827-B1EE2592535F}"/>
                </a:ext>
              </a:extLst>
            </p:cNvPr>
            <p:cNvSpPr txBox="1"/>
            <p:nvPr/>
          </p:nvSpPr>
          <p:spPr>
            <a:xfrm>
              <a:off x="9263122" y="3212142"/>
              <a:ext cx="8659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F898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Brainstorm</a:t>
              </a:r>
              <a:endParaRPr lang="en-AU" sz="1100" dirty="0">
                <a:solidFill>
                  <a:srgbClr val="F8981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19AE6A-27BA-4B5D-AFE7-97E1A9026894}"/>
                </a:ext>
              </a:extLst>
            </p:cNvPr>
            <p:cNvSpPr txBox="1"/>
            <p:nvPr/>
          </p:nvSpPr>
          <p:spPr>
            <a:xfrm>
              <a:off x="9927782" y="3644853"/>
              <a:ext cx="6254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7550A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Design</a:t>
              </a:r>
              <a:endParaRPr lang="en-AU" sz="1100" dirty="0">
                <a:solidFill>
                  <a:srgbClr val="7550A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86EB008-A65B-47C0-89D6-B35FD80C1BCE}"/>
                </a:ext>
              </a:extLst>
            </p:cNvPr>
            <p:cNvSpPr txBox="1"/>
            <p:nvPr/>
          </p:nvSpPr>
          <p:spPr>
            <a:xfrm>
              <a:off x="9640676" y="4176702"/>
              <a:ext cx="7873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6AA84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Prototype</a:t>
              </a:r>
              <a:endParaRPr lang="en-AU" sz="1100" dirty="0">
                <a:solidFill>
                  <a:srgbClr val="6AA84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89EB41E-E3D8-49C0-9396-3AAE1397A782}"/>
                </a:ext>
              </a:extLst>
            </p:cNvPr>
            <p:cNvSpPr txBox="1"/>
            <p:nvPr/>
          </p:nvSpPr>
          <p:spPr>
            <a:xfrm>
              <a:off x="7846863" y="4774638"/>
              <a:ext cx="7344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A0C4E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Evaluate</a:t>
              </a:r>
              <a:endParaRPr lang="en-AU" sz="1100" dirty="0">
                <a:solidFill>
                  <a:srgbClr val="A0C4E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F6D01B7-ADEF-4CFF-84A8-41E31D63ADA7}"/>
                </a:ext>
              </a:extLst>
            </p:cNvPr>
            <p:cNvSpPr txBox="1"/>
            <p:nvPr/>
          </p:nvSpPr>
          <p:spPr>
            <a:xfrm>
              <a:off x="7555758" y="4171116"/>
              <a:ext cx="5822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A41E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Iterate</a:t>
              </a:r>
              <a:endParaRPr lang="en-AU" sz="1100" dirty="0">
                <a:solidFill>
                  <a:srgbClr val="A41E2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0EBE8A-848F-4812-AA01-606130BE758B}"/>
                </a:ext>
              </a:extLst>
            </p:cNvPr>
            <p:cNvSpPr txBox="1"/>
            <p:nvPr/>
          </p:nvSpPr>
          <p:spPr>
            <a:xfrm>
              <a:off x="7150246" y="3473752"/>
              <a:ext cx="105509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CC7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Communicate</a:t>
              </a:r>
              <a:endParaRPr lang="en-AU" sz="1100" dirty="0">
                <a:solidFill>
                  <a:srgbClr val="ECC75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Picture 5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5E99F41-85E3-464F-AD5B-B3599B5BD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3851" y="2606808"/>
              <a:ext cx="585874" cy="585874"/>
            </a:xfrm>
            <a:prstGeom prst="rect">
              <a:avLst/>
            </a:prstGeom>
          </p:spPr>
        </p:pic>
      </p:grpSp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157F09-DC0E-47BB-8A86-98A42C94330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8" t="36040"/>
          <a:stretch/>
        </p:blipFill>
        <p:spPr>
          <a:xfrm>
            <a:off x="0" y="-1"/>
            <a:ext cx="2186940" cy="2140047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D83A0EAD-8608-4EB6-92BB-80BF75C48E8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26" b="34181"/>
          <a:stretch/>
        </p:blipFill>
        <p:spPr>
          <a:xfrm>
            <a:off x="10220325" y="4914530"/>
            <a:ext cx="1971675" cy="19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05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ign, clock&#10;&#10;Description automatically generated">
            <a:extLst>
              <a:ext uri="{FF2B5EF4-FFF2-40B4-BE49-F238E27FC236}">
                <a16:creationId xmlns:a16="http://schemas.microsoft.com/office/drawing/2014/main" id="{E1A769DB-D89D-47C5-8933-95BBB02753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8231">
            <a:off x="10147759" y="-837390"/>
            <a:ext cx="2603001" cy="26030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6F8A49-4D05-49AA-8B41-B2ECBFA2130A}"/>
              </a:ext>
            </a:extLst>
          </p:cNvPr>
          <p:cNvSpPr txBox="1"/>
          <p:nvPr/>
        </p:nvSpPr>
        <p:spPr>
          <a:xfrm>
            <a:off x="304801" y="1856631"/>
            <a:ext cx="5791199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 does the problem need to be resolved?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experiences can you relate to the problem?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caused the issue to begin with?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your initial thoughts of how you could possibly resolve the issue?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you help contribute to the solution?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have more questions about the problem?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would benefit from finding a result?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 will need to occur to achieve the end result?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do you start to resolve the problem?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BA031-2CEA-4B3C-9EB6-844B837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0" y="341629"/>
            <a:ext cx="989475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3B85C6"/>
                </a:solidFill>
                <a:latin typeface="Britannic Bold" panose="020B0903060703020204" pitchFamily="34" charset="0"/>
              </a:rPr>
              <a:t>1. Define</a:t>
            </a:r>
            <a:br>
              <a:rPr lang="en-US" dirty="0">
                <a:solidFill>
                  <a:srgbClr val="3B85C6"/>
                </a:solidFill>
                <a:latin typeface="Britannic Bold" panose="020B0903060703020204" pitchFamily="34" charset="0"/>
              </a:rPr>
            </a:br>
            <a:r>
              <a:rPr lang="en-US" sz="2000" b="1" dirty="0">
                <a:solidFill>
                  <a:srgbClr val="71A4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Problem</a:t>
            </a:r>
            <a:br>
              <a:rPr lang="en-US" sz="2000" dirty="0">
                <a:solidFill>
                  <a:srgbClr val="71A4D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pc="180" dirty="0">
                <a:solidFill>
                  <a:srgbClr val="71A4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the problem or need in detail to gain understanding. Think about and discuss initial thoughts. </a:t>
            </a:r>
            <a:br>
              <a:rPr lang="en-US" spc="180" dirty="0">
                <a:solidFill>
                  <a:srgbClr val="000000"/>
                </a:solidFill>
                <a:latin typeface="Montserrat Light Bold Italics"/>
              </a:rPr>
            </a:br>
            <a:endParaRPr lang="en-AU" dirty="0">
              <a:solidFill>
                <a:srgbClr val="3B85C6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CD31-E5C2-4AA7-B5D0-C53D35A79AAC}"/>
              </a:ext>
            </a:extLst>
          </p:cNvPr>
          <p:cNvSpPr/>
          <p:nvPr/>
        </p:nvSpPr>
        <p:spPr>
          <a:xfrm>
            <a:off x="304801" y="1482526"/>
            <a:ext cx="154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72CFB-0CDA-451A-8A87-552B206D9CDA}"/>
              </a:ext>
            </a:extLst>
          </p:cNvPr>
          <p:cNvSpPr txBox="1"/>
          <p:nvPr/>
        </p:nvSpPr>
        <p:spPr>
          <a:xfrm>
            <a:off x="6096000" y="1860848"/>
            <a:ext cx="545327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Mind map initial thoughts and additional questions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Generate discussion about prior knowledge and experience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Collaborative discussion on what assets are available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Discuss resources available/needed to assist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the actual problem clearly and concisely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sources of information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Articulate the scope and nature of the problem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a statement of the problem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B85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8177B-B7FC-4470-A2EC-69E2C7B23FBA}"/>
              </a:ext>
            </a:extLst>
          </p:cNvPr>
          <p:cNvSpPr/>
          <p:nvPr/>
        </p:nvSpPr>
        <p:spPr>
          <a:xfrm>
            <a:off x="6096000" y="1482526"/>
            <a:ext cx="17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B85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361E62-B750-42FA-8C13-E35F27BAA885}"/>
              </a:ext>
            </a:extLst>
          </p:cNvPr>
          <p:cNvCxnSpPr/>
          <p:nvPr/>
        </p:nvCxnSpPr>
        <p:spPr>
          <a:xfrm>
            <a:off x="5989983" y="1563757"/>
            <a:ext cx="0" cy="45905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7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C6F8A49-4D05-49AA-8B41-B2ECBFA2130A}"/>
              </a:ext>
            </a:extLst>
          </p:cNvPr>
          <p:cNvSpPr txBox="1"/>
          <p:nvPr/>
        </p:nvSpPr>
        <p:spPr>
          <a:xfrm>
            <a:off x="304801" y="1856631"/>
            <a:ext cx="57911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will it cost and overall budget?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knowledge will be required to solve the problem?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skills are needed?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 for completion?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Tools and equipment required and available?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Scope of the final task?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data or information is required?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aesthetic, functional and ergonomic considerations?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features that must be included within the solution?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all limitations been identified?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BA031-2CEA-4B3C-9EB6-844B837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0" y="341629"/>
            <a:ext cx="989475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F4127"/>
                </a:solidFill>
                <a:latin typeface="Britannic Bold" panose="020B0903060703020204" pitchFamily="34" charset="0"/>
              </a:rPr>
              <a:t>2. Identify</a:t>
            </a:r>
            <a:br>
              <a:rPr lang="en-US" dirty="0">
                <a:solidFill>
                  <a:srgbClr val="3B85C6"/>
                </a:solidFill>
                <a:latin typeface="Britannic Bold" panose="020B0903060703020204" pitchFamily="34" charset="0"/>
              </a:rPr>
            </a:br>
            <a:r>
              <a:rPr lang="en-US" sz="2000" b="1" dirty="0">
                <a:solidFill>
                  <a:srgbClr val="CF4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Constraints</a:t>
            </a:r>
            <a:br>
              <a:rPr lang="en-US" sz="2000" dirty="0">
                <a:solidFill>
                  <a:srgbClr val="CF412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pc="180" dirty="0">
                <a:solidFill>
                  <a:srgbClr val="CF412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the specific boundaries for which the project will be confined.</a:t>
            </a:r>
            <a:br>
              <a:rPr lang="en-US" spc="180" dirty="0">
                <a:solidFill>
                  <a:srgbClr val="000000"/>
                </a:solidFill>
                <a:latin typeface="Montserrat Light Bold Italics"/>
              </a:rPr>
            </a:br>
            <a:endParaRPr lang="en-AU" dirty="0">
              <a:solidFill>
                <a:srgbClr val="3B85C6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CD31-E5C2-4AA7-B5D0-C53D35A79AAC}"/>
              </a:ext>
            </a:extLst>
          </p:cNvPr>
          <p:cNvSpPr/>
          <p:nvPr/>
        </p:nvSpPr>
        <p:spPr>
          <a:xfrm>
            <a:off x="304801" y="1482526"/>
            <a:ext cx="154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72CFB-0CDA-451A-8A87-552B206D9CDA}"/>
              </a:ext>
            </a:extLst>
          </p:cNvPr>
          <p:cNvSpPr txBox="1"/>
          <p:nvPr/>
        </p:nvSpPr>
        <p:spPr>
          <a:xfrm>
            <a:off x="6096000" y="1860848"/>
            <a:ext cx="545327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constraints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 with client to determine customer needs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 all relevant constraints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a high level budget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a resource list, including tools, materials and people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start and finish dates for the project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what data and information will need to be collected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the problem and potential solutions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matrix identifying the aesthetic, functional, ergonomic consideration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8177B-B7FC-4470-A2EC-69E2C7B23FBA}"/>
              </a:ext>
            </a:extLst>
          </p:cNvPr>
          <p:cNvSpPr/>
          <p:nvPr/>
        </p:nvSpPr>
        <p:spPr>
          <a:xfrm>
            <a:off x="6096000" y="1482526"/>
            <a:ext cx="17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F412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361E62-B750-42FA-8C13-E35F27BAA885}"/>
              </a:ext>
            </a:extLst>
          </p:cNvPr>
          <p:cNvCxnSpPr/>
          <p:nvPr/>
        </p:nvCxnSpPr>
        <p:spPr>
          <a:xfrm>
            <a:off x="5989983" y="1563757"/>
            <a:ext cx="0" cy="4590574"/>
          </a:xfrm>
          <a:prstGeom prst="line">
            <a:avLst/>
          </a:prstGeom>
          <a:ln w="25400">
            <a:solidFill>
              <a:srgbClr val="CF41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67C4F30-BDCD-4100-8433-A8709856C7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11" y="-981075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2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C6F8A49-4D05-49AA-8B41-B2ECBFA2130A}"/>
              </a:ext>
            </a:extLst>
          </p:cNvPr>
          <p:cNvSpPr txBox="1"/>
          <p:nvPr/>
        </p:nvSpPr>
        <p:spPr>
          <a:xfrm>
            <a:off x="304801" y="1856631"/>
            <a:ext cx="5791199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 on initial understanding ‘Define’ ideas and ‘Constraint’ categories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categories are relevant to research?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and analyse data and additional information needed to build knowledge?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existing solutions and thoughts of improved solutions?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 priorities and constraints that must be included within the 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will skills be implemented?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technology be applied?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the opportunities to reflect on quality and application throughout the process?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BA031-2CEA-4B3C-9EB6-844B837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0" y="341629"/>
            <a:ext cx="989475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8981D"/>
                </a:solidFill>
                <a:latin typeface="Britannic Bold" panose="020B0903060703020204" pitchFamily="34" charset="0"/>
              </a:rPr>
              <a:t>3. Brainstorm</a:t>
            </a:r>
            <a:br>
              <a:rPr lang="en-US" dirty="0">
                <a:solidFill>
                  <a:srgbClr val="3B85C6"/>
                </a:solidFill>
                <a:latin typeface="Britannic Bold" panose="020B0903060703020204" pitchFamily="34" charset="0"/>
              </a:rPr>
            </a:br>
            <a:r>
              <a:rPr lang="en-US" sz="2000" b="1" dirty="0">
                <a:solidFill>
                  <a:srgbClr val="F89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Solutions</a:t>
            </a:r>
            <a:br>
              <a:rPr lang="en-US" sz="2000" dirty="0">
                <a:solidFill>
                  <a:srgbClr val="F8981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pc="180" dirty="0">
                <a:solidFill>
                  <a:srgbClr val="F8981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Discuss, expand and scaffold ideas collaboratively.</a:t>
            </a:r>
            <a:br>
              <a:rPr lang="en-US" spc="180" dirty="0">
                <a:solidFill>
                  <a:srgbClr val="000000"/>
                </a:solidFill>
                <a:latin typeface="Montserrat Light Bold Italics"/>
              </a:rPr>
            </a:br>
            <a:endParaRPr lang="en-AU" dirty="0">
              <a:solidFill>
                <a:srgbClr val="3B85C6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CD31-E5C2-4AA7-B5D0-C53D35A79AAC}"/>
              </a:ext>
            </a:extLst>
          </p:cNvPr>
          <p:cNvSpPr/>
          <p:nvPr/>
        </p:nvSpPr>
        <p:spPr>
          <a:xfrm>
            <a:off x="304801" y="1482526"/>
            <a:ext cx="154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72CFB-0CDA-451A-8A87-552B206D9CDA}"/>
              </a:ext>
            </a:extLst>
          </p:cNvPr>
          <p:cNvSpPr txBox="1"/>
          <p:nvPr/>
        </p:nvSpPr>
        <p:spPr>
          <a:xfrm>
            <a:off x="6096000" y="1860848"/>
            <a:ext cx="5453270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a range of brainstorming techniques to produce ideas on developing solutions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a range of thumbnail sketches and annotated drawings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Combine ideas to create new ideas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existing solutions and design ideas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a skills audit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Research possible technologies and techniques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to mind map ideas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Attempt to refine and simplify ideas relevant to ‘Design’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Expand on knowledge and solutions, take most relevant ideas to research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8177B-B7FC-4470-A2EC-69E2C7B23FBA}"/>
              </a:ext>
            </a:extLst>
          </p:cNvPr>
          <p:cNvSpPr/>
          <p:nvPr/>
        </p:nvSpPr>
        <p:spPr>
          <a:xfrm>
            <a:off x="6096000" y="1482526"/>
            <a:ext cx="17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8981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361E62-B750-42FA-8C13-E35F27BAA885}"/>
              </a:ext>
            </a:extLst>
          </p:cNvPr>
          <p:cNvCxnSpPr/>
          <p:nvPr/>
        </p:nvCxnSpPr>
        <p:spPr>
          <a:xfrm>
            <a:off x="5989983" y="1563757"/>
            <a:ext cx="0" cy="4590574"/>
          </a:xfrm>
          <a:prstGeom prst="line">
            <a:avLst/>
          </a:prstGeom>
          <a:ln w="25400">
            <a:solidFill>
              <a:srgbClr val="F898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478310D-D586-45B2-80F6-B4D38BDA90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4637">
            <a:off x="9794323" y="-994857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8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C6F8A49-4D05-49AA-8B41-B2ECBFA2130A}"/>
              </a:ext>
            </a:extLst>
          </p:cNvPr>
          <p:cNvSpPr txBox="1"/>
          <p:nvPr/>
        </p:nvSpPr>
        <p:spPr>
          <a:xfrm>
            <a:off x="304801" y="1856631"/>
            <a:ext cx="57911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the final product will be - concept/prototype/functional product/presentation/research task?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existing solutions can be evaluated?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Refine and investigate key categories from ‘brainstorm</a:t>
            </a:r>
            <a:r>
              <a:rPr lang="en-GB" dirty="0">
                <a:solidFill>
                  <a:srgbClr val="7551A1"/>
                </a:solidFill>
                <a:latin typeface="Calibri" panose="020F0502020204030204"/>
              </a:rPr>
              <a:t>’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7551A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is the planned direction and priorities?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a budget been considered?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technological skills are needed?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materials are available or needed for the task?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tools and skills are needed to complete the task?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sizes, ergonomics, aesthetics a consideration?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skills are available or needed to ensure success?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Estimated timeline and actions for management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BA031-2CEA-4B3C-9EB6-844B837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0" y="341629"/>
            <a:ext cx="989475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551A1"/>
                </a:solidFill>
                <a:latin typeface="Britannic Bold" panose="020B0903060703020204" pitchFamily="34" charset="0"/>
              </a:rPr>
              <a:t>4. Design</a:t>
            </a:r>
            <a:br>
              <a:rPr lang="en-US" dirty="0">
                <a:solidFill>
                  <a:srgbClr val="7551A1"/>
                </a:solidFill>
                <a:latin typeface="Britannic Bold" panose="020B0903060703020204" pitchFamily="34" charset="0"/>
              </a:rPr>
            </a:br>
            <a:r>
              <a:rPr lang="en-US" sz="2000" b="1" dirty="0">
                <a:solidFill>
                  <a:srgbClr val="7551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Promising Solution</a:t>
            </a:r>
            <a:br>
              <a:rPr lang="en-US" sz="2000" dirty="0">
                <a:solidFill>
                  <a:srgbClr val="7551A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pc="180" dirty="0">
                <a:solidFill>
                  <a:srgbClr val="7551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 areas which can provide a variety of options. Refine ideas down to one viable solution, create a plan to communicate ideas and process to resolve the problem.</a:t>
            </a:r>
            <a:br>
              <a:rPr lang="en-US" spc="180" dirty="0">
                <a:solidFill>
                  <a:srgbClr val="000000"/>
                </a:solidFill>
                <a:latin typeface="Montserrat Light Bold Italics"/>
              </a:rPr>
            </a:br>
            <a:endParaRPr lang="en-AU" dirty="0">
              <a:solidFill>
                <a:srgbClr val="3B85C6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CD31-E5C2-4AA7-B5D0-C53D35A79AAC}"/>
              </a:ext>
            </a:extLst>
          </p:cNvPr>
          <p:cNvSpPr/>
          <p:nvPr/>
        </p:nvSpPr>
        <p:spPr>
          <a:xfrm>
            <a:off x="304801" y="1482526"/>
            <a:ext cx="154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72CFB-0CDA-451A-8A87-552B206D9CDA}"/>
              </a:ext>
            </a:extLst>
          </p:cNvPr>
          <p:cNvSpPr txBox="1"/>
          <p:nvPr/>
        </p:nvSpPr>
        <p:spPr>
          <a:xfrm>
            <a:off x="6096000" y="1860848"/>
            <a:ext cx="5453270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priorities and goals to ‘Prototype</a:t>
            </a:r>
            <a:r>
              <a:rPr lang="en-GB" dirty="0">
                <a:solidFill>
                  <a:srgbClr val="7551A1"/>
                </a:solidFill>
                <a:latin typeface="Calibri" panose="020F0502020204030204"/>
              </a:rPr>
              <a:t>’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the task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Timeline of project to completion and/or process checklist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Outline and allocate roles and responsibilities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Analyse potential solutions and refine ideas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Establish baseline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Identify resources available/needed to assist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the ‘best possible solution’ to </a:t>
            </a:r>
            <a:r>
              <a:rPr lang="en-GB" dirty="0">
                <a:solidFill>
                  <a:srgbClr val="7551A1"/>
                </a:solidFill>
                <a:latin typeface="Calibri" panose="020F0502020204030204"/>
              </a:rPr>
              <a:t>‘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Prototype’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 to </a:t>
            </a:r>
            <a:r>
              <a:rPr lang="en-GB" dirty="0">
                <a:solidFill>
                  <a:srgbClr val="7551A1"/>
                </a:solidFill>
                <a:latin typeface="Calibri" panose="020F0502020204030204"/>
              </a:rPr>
              <a:t>‘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brainstormed’ ideas and provide scaffolding and regular feedback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detailed drawings of solutions/algorithms, flowcharts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8177B-B7FC-4470-A2EC-69E2C7B23FBA}"/>
              </a:ext>
            </a:extLst>
          </p:cNvPr>
          <p:cNvSpPr/>
          <p:nvPr/>
        </p:nvSpPr>
        <p:spPr>
          <a:xfrm>
            <a:off x="6096000" y="1482526"/>
            <a:ext cx="17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7551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361E62-B750-42FA-8C13-E35F27BAA885}"/>
              </a:ext>
            </a:extLst>
          </p:cNvPr>
          <p:cNvCxnSpPr/>
          <p:nvPr/>
        </p:nvCxnSpPr>
        <p:spPr>
          <a:xfrm>
            <a:off x="5989983" y="1563757"/>
            <a:ext cx="0" cy="4590574"/>
          </a:xfrm>
          <a:prstGeom prst="line">
            <a:avLst/>
          </a:prstGeom>
          <a:ln w="25400">
            <a:solidFill>
              <a:srgbClr val="7551A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33589056-53F4-4CC8-9FAD-A4D617CC3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6099">
            <a:off x="9792349" y="-1134745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2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C6F8A49-4D05-49AA-8B41-B2ECBFA2130A}"/>
              </a:ext>
            </a:extLst>
          </p:cNvPr>
          <p:cNvSpPr txBox="1"/>
          <p:nvPr/>
        </p:nvSpPr>
        <p:spPr>
          <a:xfrm>
            <a:off x="304801" y="1856631"/>
            <a:ext cx="579119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you have an adequate plan in place and are </a:t>
            </a:r>
            <a:r>
              <a:rPr lang="en-GB" dirty="0">
                <a:solidFill>
                  <a:srgbClr val="6AA84D"/>
                </a:solidFill>
                <a:latin typeface="Calibri" panose="020F0502020204030204"/>
              </a:rPr>
              <a:t>you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prepared to begin the creation phase?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all stakeholders know their roles and responsibilities?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the final choices be justified?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type of prototype: product, mathematical, computer.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there opportunities to reflect on quality?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time management being effectively applied?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processes for practical tasks?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resources available to execute the task effectively? Technology/materials/skills.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processes will need to be evaluated?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testing of the prototype is going to be required?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BA031-2CEA-4B3C-9EB6-844B837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0" y="341629"/>
            <a:ext cx="989475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AA84D"/>
                </a:solidFill>
                <a:latin typeface="Britannic Bold" panose="020B0903060703020204" pitchFamily="34" charset="0"/>
              </a:rPr>
              <a:t>5. Prototype</a:t>
            </a:r>
            <a:br>
              <a:rPr lang="en-US" dirty="0">
                <a:solidFill>
                  <a:srgbClr val="6AA84D"/>
                </a:solidFill>
                <a:latin typeface="Britannic Bold" panose="020B0903060703020204" pitchFamily="34" charset="0"/>
              </a:rPr>
            </a:br>
            <a:r>
              <a:rPr lang="en-US" sz="2000" b="1" dirty="0">
                <a:solidFill>
                  <a:srgbClr val="6AA8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Solution</a:t>
            </a:r>
            <a:br>
              <a:rPr lang="en-US" sz="2000" dirty="0">
                <a:solidFill>
                  <a:srgbClr val="6AA8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pc="180" dirty="0">
                <a:solidFill>
                  <a:srgbClr val="6AA8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 a model of the best possible solution from ‘Design’ stage. This stage may call for areas within the plan to be revised. </a:t>
            </a:r>
            <a:br>
              <a:rPr lang="en-US" spc="180" dirty="0">
                <a:solidFill>
                  <a:srgbClr val="000000"/>
                </a:solidFill>
                <a:latin typeface="Montserrat Light Bold Italics"/>
              </a:rPr>
            </a:br>
            <a:endParaRPr lang="en-AU" dirty="0">
              <a:solidFill>
                <a:srgbClr val="3B85C6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CD31-E5C2-4AA7-B5D0-C53D35A79AAC}"/>
              </a:ext>
            </a:extLst>
          </p:cNvPr>
          <p:cNvSpPr/>
          <p:nvPr/>
        </p:nvSpPr>
        <p:spPr>
          <a:xfrm>
            <a:off x="304801" y="1482526"/>
            <a:ext cx="154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72CFB-0CDA-451A-8A87-552B206D9CDA}"/>
              </a:ext>
            </a:extLst>
          </p:cNvPr>
          <p:cNvSpPr txBox="1"/>
          <p:nvPr/>
        </p:nvSpPr>
        <p:spPr>
          <a:xfrm>
            <a:off x="6096000" y="1860848"/>
            <a:ext cx="557916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Execution of areas identified to be completed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 rapid prototyping techniques to produce models of potential solutions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working models that demonstrate the aesthetics, functions and ergonomic attributes of the potential final 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 regular feedback to clients on progress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each model against working criteria and goals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 for functionality and performance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and evaluate results from testing to determine which, if any, of the possible solutions will be implemented.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none of the solutions are ideal, return to stage 3 or 4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AA84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8177B-B7FC-4470-A2EC-69E2C7B23FBA}"/>
              </a:ext>
            </a:extLst>
          </p:cNvPr>
          <p:cNvSpPr/>
          <p:nvPr/>
        </p:nvSpPr>
        <p:spPr>
          <a:xfrm>
            <a:off x="6096000" y="1482526"/>
            <a:ext cx="17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6AA8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361E62-B750-42FA-8C13-E35F27BAA885}"/>
              </a:ext>
            </a:extLst>
          </p:cNvPr>
          <p:cNvCxnSpPr/>
          <p:nvPr/>
        </p:nvCxnSpPr>
        <p:spPr>
          <a:xfrm>
            <a:off x="5989983" y="1563757"/>
            <a:ext cx="0" cy="4590574"/>
          </a:xfrm>
          <a:prstGeom prst="line">
            <a:avLst/>
          </a:prstGeom>
          <a:ln w="25400">
            <a:solidFill>
              <a:srgbClr val="6AA8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clock, object&#10;&#10;Description automatically generated">
            <a:extLst>
              <a:ext uri="{FF2B5EF4-FFF2-40B4-BE49-F238E27FC236}">
                <a16:creationId xmlns:a16="http://schemas.microsoft.com/office/drawing/2014/main" id="{55311CFF-BE04-4CA6-9A80-072585F83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911" y="-1091902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4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C6F8A49-4D05-49AA-8B41-B2ECBFA2130A}"/>
              </a:ext>
            </a:extLst>
          </p:cNvPr>
          <p:cNvSpPr txBox="1"/>
          <p:nvPr/>
        </p:nvSpPr>
        <p:spPr>
          <a:xfrm>
            <a:off x="304801" y="1856631"/>
            <a:ext cx="57911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 the plan followed?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the solution resolved the problem as defined?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it resolve the problem?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can revisions/improvements be made?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the revisions significantly improve the solution?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long will it take for the revisions to be made?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the revisions be costly either time or financially?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there resources available to achieve improvements?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there more research and testing required?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 could improvements be made in the earlier stages?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BA031-2CEA-4B3C-9EB6-844B837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0" y="341629"/>
            <a:ext cx="989475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1C5E8"/>
                </a:solidFill>
                <a:latin typeface="Britannic Bold" panose="020B0903060703020204" pitchFamily="34" charset="0"/>
              </a:rPr>
              <a:t>6. Evaluate</a:t>
            </a:r>
            <a:br>
              <a:rPr lang="en-US" dirty="0">
                <a:solidFill>
                  <a:srgbClr val="A1C5E8"/>
                </a:solidFill>
                <a:latin typeface="Britannic Bold" panose="020B0903060703020204" pitchFamily="34" charset="0"/>
              </a:rPr>
            </a:br>
            <a:r>
              <a:rPr lang="en-US" sz="2000" b="1" dirty="0">
                <a:solidFill>
                  <a:srgbClr val="A1C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Test Your Solution</a:t>
            </a:r>
            <a:br>
              <a:rPr lang="en-US" sz="2000" dirty="0">
                <a:solidFill>
                  <a:srgbClr val="A1C5E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pc="180" dirty="0">
                <a:solidFill>
                  <a:srgbClr val="A1C5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the solution against the identified problem in ‘Define’.</a:t>
            </a:r>
            <a:br>
              <a:rPr lang="en-US" spc="180" dirty="0">
                <a:solidFill>
                  <a:srgbClr val="000000"/>
                </a:solidFill>
                <a:latin typeface="Montserrat Light Bold Italics"/>
              </a:rPr>
            </a:br>
            <a:endParaRPr lang="en-AU" dirty="0">
              <a:solidFill>
                <a:srgbClr val="3B85C6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CD31-E5C2-4AA7-B5D0-C53D35A79AAC}"/>
              </a:ext>
            </a:extLst>
          </p:cNvPr>
          <p:cNvSpPr/>
          <p:nvPr/>
        </p:nvSpPr>
        <p:spPr>
          <a:xfrm>
            <a:off x="304801" y="1482526"/>
            <a:ext cx="154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72CFB-0CDA-451A-8A87-552B206D9CDA}"/>
              </a:ext>
            </a:extLst>
          </p:cNvPr>
          <p:cNvSpPr txBox="1"/>
          <p:nvPr/>
        </p:nvSpPr>
        <p:spPr>
          <a:xfrm>
            <a:off x="6096000" y="1860848"/>
            <a:ext cx="545327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Critically reflect and evaluate the solution to the initial problem, plan and baseline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Client evaluations and feedback to establish if the solution is successful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Self reflection from the design team to evaluate the process and improvements to be made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revisions if they are needed for the final product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improvements for the final solution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Design team to provide regular feedback to client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Re-evaluate, investigate, test and brainstorm until the solution resolves the problem effectively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Update detailed drawings required for the production of the final product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8177B-B7FC-4470-A2EC-69E2C7B23FBA}"/>
              </a:ext>
            </a:extLst>
          </p:cNvPr>
          <p:cNvSpPr/>
          <p:nvPr/>
        </p:nvSpPr>
        <p:spPr>
          <a:xfrm>
            <a:off x="6096000" y="1482526"/>
            <a:ext cx="17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1C5E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361E62-B750-42FA-8C13-E35F27BAA885}"/>
              </a:ext>
            </a:extLst>
          </p:cNvPr>
          <p:cNvCxnSpPr/>
          <p:nvPr/>
        </p:nvCxnSpPr>
        <p:spPr>
          <a:xfrm>
            <a:off x="5989983" y="1563757"/>
            <a:ext cx="0" cy="4590574"/>
          </a:xfrm>
          <a:prstGeom prst="line">
            <a:avLst/>
          </a:prstGeom>
          <a:ln w="25400">
            <a:solidFill>
              <a:srgbClr val="A1C5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clock, sign&#10;&#10;Description automatically generated">
            <a:extLst>
              <a:ext uri="{FF2B5EF4-FFF2-40B4-BE49-F238E27FC236}">
                <a16:creationId xmlns:a16="http://schemas.microsoft.com/office/drawing/2014/main" id="{511E4F21-ADE6-4F9A-A4DE-7CAEBCCE7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7916">
            <a:off x="9893246" y="-810031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76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C6F8A49-4D05-49AA-8B41-B2ECBFA2130A}"/>
              </a:ext>
            </a:extLst>
          </p:cNvPr>
          <p:cNvSpPr txBox="1"/>
          <p:nvPr/>
        </p:nvSpPr>
        <p:spPr>
          <a:xfrm>
            <a:off x="304801" y="1856631"/>
            <a:ext cx="579119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the solution still meet the identified need?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the identified problem changed?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Are there other opportunities?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can the solution be improved?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consequences of not iterating?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we need to revisit earlier phases of the process?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will the revisions look like? Are there plans?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needs to be completed?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priorities?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time is needed to manage the revisions?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Will the revisions remain within the budget?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new skills or additional resources will be required?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FBA031-2CEA-4B3C-9EB6-844B83719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0" y="341629"/>
            <a:ext cx="989475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A42022"/>
                </a:solidFill>
                <a:latin typeface="Britannic Bold" panose="020B0903060703020204" pitchFamily="34" charset="0"/>
              </a:rPr>
              <a:t>7. Iterate</a:t>
            </a:r>
            <a:br>
              <a:rPr lang="en-US" dirty="0">
                <a:solidFill>
                  <a:srgbClr val="A42022"/>
                </a:solidFill>
                <a:latin typeface="Britannic Bold" panose="020B0903060703020204" pitchFamily="34" charset="0"/>
              </a:rPr>
            </a:br>
            <a:r>
              <a:rPr lang="en-US" sz="2000" b="1" dirty="0">
                <a:solidFill>
                  <a:srgbClr val="A42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Improve Your  Solution</a:t>
            </a:r>
            <a:br>
              <a:rPr lang="en-US" sz="2000" dirty="0">
                <a:solidFill>
                  <a:srgbClr val="A4202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i="1" spc="180" dirty="0">
                <a:solidFill>
                  <a:srgbClr val="A420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 the solution against the identified problem in ‘Define’. Produce solution, revise and continually improve. May require starting back at earlier phases.</a:t>
            </a:r>
            <a:br>
              <a:rPr lang="en-US" spc="180" dirty="0">
                <a:solidFill>
                  <a:srgbClr val="000000"/>
                </a:solidFill>
                <a:latin typeface="Montserrat Light Bold Italics"/>
              </a:rPr>
            </a:br>
            <a:endParaRPr lang="en-AU" dirty="0">
              <a:solidFill>
                <a:srgbClr val="3B85C6"/>
              </a:solidFill>
              <a:latin typeface="Britannic Bold" panose="020B0903060703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52CD31-E5C2-4AA7-B5D0-C53D35A79AAC}"/>
              </a:ext>
            </a:extLst>
          </p:cNvPr>
          <p:cNvSpPr/>
          <p:nvPr/>
        </p:nvSpPr>
        <p:spPr>
          <a:xfrm>
            <a:off x="304801" y="1482526"/>
            <a:ext cx="154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Key Questions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572CFB-0CDA-451A-8A87-552B206D9CDA}"/>
              </a:ext>
            </a:extLst>
          </p:cNvPr>
          <p:cNvSpPr txBox="1"/>
          <p:nvPr/>
        </p:nvSpPr>
        <p:spPr>
          <a:xfrm>
            <a:off x="6096000" y="1860848"/>
            <a:ext cx="545327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Refine ideas based on results of experimentation and testing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Prototype the final product, system or environment?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Redesign solution, moving back through the process if required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 in reference to plan and baseline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Continual cycle from ‘Design, Prototype and Evaluate’ until the ‘best possible solution’ is found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React to the results of evaluation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key stakeholders should agree on the proposed product, system or environment.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Produce the final product? Minimal Viable Product level or production level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rgbClr val="37525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28177B-B7FC-4470-A2EC-69E2C7B23FBA}"/>
              </a:ext>
            </a:extLst>
          </p:cNvPr>
          <p:cNvSpPr/>
          <p:nvPr/>
        </p:nvSpPr>
        <p:spPr>
          <a:xfrm>
            <a:off x="6096000" y="1482526"/>
            <a:ext cx="17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420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Possible Actions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361E62-B750-42FA-8C13-E35F27BAA885}"/>
              </a:ext>
            </a:extLst>
          </p:cNvPr>
          <p:cNvCxnSpPr/>
          <p:nvPr/>
        </p:nvCxnSpPr>
        <p:spPr>
          <a:xfrm>
            <a:off x="5989983" y="1563757"/>
            <a:ext cx="0" cy="4590574"/>
          </a:xfrm>
          <a:prstGeom prst="line">
            <a:avLst/>
          </a:prstGeom>
          <a:ln w="25400">
            <a:solidFill>
              <a:srgbClr val="A420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wheel, drawing, clock&#10;&#10;Description automatically generated">
            <a:extLst>
              <a:ext uri="{FF2B5EF4-FFF2-40B4-BE49-F238E27FC236}">
                <a16:creationId xmlns:a16="http://schemas.microsoft.com/office/drawing/2014/main" id="{2635587F-9473-417E-B71B-F18851BF65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064">
            <a:off x="10119361" y="-878123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996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9&quot;&gt;&lt;property id=&quot;20148&quot; value=&quot;5&quot;/&gt;&lt;property id=&quot;20300&quot; value=&quot;Slide 1 - &amp;quot;iSTEM ENGINEERING  DESIGN PROCESS&amp;quot;&quot;/&gt;&lt;property id=&quot;20307&quot; value=&quot;304&quot;/&gt;&lt;/object&gt;&lt;object type=&quot;3&quot; unique_id=&quot;10010&quot;&gt;&lt;property id=&quot;20148&quot; value=&quot;5&quot;/&gt;&lt;property id=&quot;20300&quot; value=&quot;Slide 2 - &amp;quot;8 STAGES OF THE      iSTEM PROCESS&amp;quot;&quot;/&gt;&lt;property id=&quot;20307&quot; value=&quot;307&quot;/&gt;&lt;/object&gt;&lt;object type=&quot;3&quot; unique_id=&quot;10155&quot;&gt;&lt;property id=&quot;20148&quot; value=&quot;5&quot;/&gt;&lt;property id=&quot;20300&quot; value=&quot;Slide 3 - &amp;quot;1. Define The Problem Describe the problem or need in detail to gain understanding. Think about and discuss initial&quot;/&gt;&lt;property id=&quot;20307&quot; value=&quot;327&quot;/&gt;&lt;/object&gt;&lt;object type=&quot;3&quot; unique_id=&quot;10156&quot;&gt;&lt;property id=&quot;20148&quot; value=&quot;5&quot;/&gt;&lt;property id=&quot;20300&quot; value=&quot;Slide 4 - &amp;quot;2. Identify The Constraints Outline the specific boundaries for which the project will be confined &amp;quot;&quot;/&gt;&lt;property id=&quot;20307&quot; value=&quot;329&quot;/&gt;&lt;/object&gt;&lt;object type=&quot;3&quot; unique_id=&quot;10157&quot;&gt;&lt;property id=&quot;20148&quot; value=&quot;5&quot;/&gt;&lt;property id=&quot;20300&quot; value=&quot;Slide 5 - &amp;quot;3. Brainstorm Multiple Solutions Discuss, expand and scaffold ideas collaboratively. &amp;quot;&quot;/&gt;&lt;property id=&quot;20307&quot; value=&quot;330&quot;/&gt;&lt;/object&gt;&lt;object type=&quot;3&quot; unique_id=&quot;10158&quot;&gt;&lt;property id=&quot;20148&quot; value=&quot;5&quot;/&gt;&lt;property id=&quot;20300&quot; value=&quot;Slide 6 - &amp;quot;4. Design The Most Promising Solution Investigate areas which can provide a variety of options. Refine ideas down t&quot;/&gt;&lt;property id=&quot;20307&quot; value=&quot;331&quot;/&gt;&lt;/object&gt;&lt;object type=&quot;3&quot; unique_id=&quot;10159&quot;&gt;&lt;property id=&quot;20148&quot; value=&quot;5&quot;/&gt;&lt;property id=&quot;20300&quot; value=&quot;Slide 7 - &amp;quot;5. Prototype Your Solution Produce a model of the best possible solution from ‘Design’ stage. This stage may call f&quot;/&gt;&lt;property id=&quot;20307&quot; value=&quot;332&quot;/&gt;&lt;/object&gt;&lt;object type=&quot;3&quot; unique_id=&quot;10160&quot;&gt;&lt;property id=&quot;20148&quot; value=&quot;5&quot;/&gt;&lt;property id=&quot;20300&quot; value=&quot;Slide 8 - &amp;quot;6. Evaluate And Test Your Solution Evaluate the solution against the identified problem in ‘Define’ &amp;quot;&quot;/&gt;&lt;property id=&quot;20307&quot; value=&quot;333&quot;/&gt;&lt;/object&gt;&lt;object type=&quot;3&quot; unique_id=&quot;10161&quot;&gt;&lt;property id=&quot;20148&quot; value=&quot;5&quot;/&gt;&lt;property id=&quot;20300&quot; value=&quot;Slide 9 - &amp;quot;7. Iterate To Improve Your  Solution Evaluate the solution against the identified problem in ‘Define’. Produce solu&quot;/&gt;&lt;property id=&quot;20307&quot; value=&quot;334&quot;/&gt;&lt;/object&gt;&lt;object type=&quot;3&quot; unique_id=&quot;10162&quot;&gt;&lt;property id=&quot;20148&quot; value=&quot;5&quot;/&gt;&lt;property id=&quot;20300&quot; value=&quot;Slide 10 - &amp;quot;8. Communicate And Share Your Solution Share and communicate the solution &amp;quot;&quot;/&gt;&lt;property id=&quot;20307&quot; value=&quot;335&quot;/&gt;&lt;/object&gt;&lt;/object&gt;&lt;object type=&quot;8&quot; unique_id=&quot;100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19900</TotalTime>
  <Words>1618</Words>
  <Application>Microsoft Office PowerPoint</Application>
  <PresentationFormat>Widescreen</PresentationFormat>
  <Paragraphs>232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Britannic Bold</vt:lpstr>
      <vt:lpstr>Calibri</vt:lpstr>
      <vt:lpstr>Calibri Light</vt:lpstr>
      <vt:lpstr>Montserrat Light Bold Italics</vt:lpstr>
      <vt:lpstr>Office Theme</vt:lpstr>
      <vt:lpstr>iSTEM ENGINEERING  DESIGN PROCESS</vt:lpstr>
      <vt:lpstr>8 STAGES OF THE      iSTEM PROCESS</vt:lpstr>
      <vt:lpstr>1. Define The Problem Describe the problem or need in detail to gain understanding. Think about and discuss initial thoughts.  </vt:lpstr>
      <vt:lpstr>2. Identify The Constraints Outline the specific boundaries for which the project will be confined. </vt:lpstr>
      <vt:lpstr>3. Brainstorm Multiple Solutions Discuss, expand and scaffold ideas collaboratively. </vt:lpstr>
      <vt:lpstr>4. Design The Most Promising Solution Investigate areas which can provide a variety of options. Refine ideas down to one viable solution, create a plan to communicate ideas and process to resolve the problem. </vt:lpstr>
      <vt:lpstr>5. Prototype Your Solution Produce a model of the best possible solution from ‘Design’ stage. This stage may call for areas within the plan to be revised.  </vt:lpstr>
      <vt:lpstr>6. Evaluate And Test Your Solution Evaluate the solution against the identified problem in ‘Define’. </vt:lpstr>
      <vt:lpstr>7. Iterate To Improve Your  Solution Evaluate the solution against the identified problem in ‘Define’. Produce solution, revise and continually improve. May require starting back at earlier phases. </vt:lpstr>
      <vt:lpstr>8. Communicate And Share Your Solution Share and communicate the solution.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sleap</dc:creator>
  <cp:lastModifiedBy>scott sleap</cp:lastModifiedBy>
  <cp:revision>194</cp:revision>
  <dcterms:created xsi:type="dcterms:W3CDTF">2017-05-06T06:13:19Z</dcterms:created>
  <dcterms:modified xsi:type="dcterms:W3CDTF">2020-11-11T03:30:19Z</dcterms:modified>
</cp:coreProperties>
</file>